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7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9" r:id="rId1"/>
  </p:sldMasterIdLst>
  <p:notesMasterIdLst>
    <p:notesMasterId r:id="rId36"/>
  </p:notesMasterIdLst>
  <p:handoutMasterIdLst>
    <p:handoutMasterId r:id="rId37"/>
  </p:handoutMasterIdLst>
  <p:sldIdLst>
    <p:sldId id="469" r:id="rId2"/>
    <p:sldId id="482" r:id="rId3"/>
    <p:sldId id="483" r:id="rId4"/>
    <p:sldId id="470" r:id="rId5"/>
    <p:sldId id="438" r:id="rId6"/>
    <p:sldId id="386" r:id="rId7"/>
    <p:sldId id="471" r:id="rId8"/>
    <p:sldId id="479" r:id="rId9"/>
    <p:sldId id="484" r:id="rId10"/>
    <p:sldId id="472" r:id="rId11"/>
    <p:sldId id="473" r:id="rId12"/>
    <p:sldId id="474" r:id="rId13"/>
    <p:sldId id="475" r:id="rId14"/>
    <p:sldId id="476" r:id="rId15"/>
    <p:sldId id="390" r:id="rId16"/>
    <p:sldId id="391" r:id="rId17"/>
    <p:sldId id="393" r:id="rId18"/>
    <p:sldId id="356" r:id="rId19"/>
    <p:sldId id="357" r:id="rId20"/>
    <p:sldId id="358" r:id="rId21"/>
    <p:sldId id="359" r:id="rId22"/>
    <p:sldId id="360" r:id="rId23"/>
    <p:sldId id="361" r:id="rId24"/>
    <p:sldId id="480" r:id="rId25"/>
    <p:sldId id="433" r:id="rId26"/>
    <p:sldId id="364" r:id="rId27"/>
    <p:sldId id="434" r:id="rId28"/>
    <p:sldId id="366" r:id="rId29"/>
    <p:sldId id="477" r:id="rId30"/>
    <p:sldId id="413" r:id="rId31"/>
    <p:sldId id="435" r:id="rId32"/>
    <p:sldId id="485" r:id="rId33"/>
    <p:sldId id="486" r:id="rId34"/>
    <p:sldId id="481" r:id="rId35"/>
  </p:sldIdLst>
  <p:sldSz cx="12192000" cy="6858000"/>
  <p:notesSz cx="7315200" cy="9601200"/>
  <p:custDataLst>
    <p:tags r:id="rId3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16B"/>
    <a:srgbClr val="33CC33"/>
    <a:srgbClr val="3333FF"/>
    <a:srgbClr val="FFFF00"/>
    <a:srgbClr val="FF3300"/>
    <a:srgbClr val="CC00CC"/>
    <a:srgbClr val="FFCC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77" autoAdjust="0"/>
    <p:restoredTop sz="84458" autoAdjust="0"/>
  </p:normalViewPr>
  <p:slideViewPr>
    <p:cSldViewPr>
      <p:cViewPr>
        <p:scale>
          <a:sx n="66" d="100"/>
          <a:sy n="66" d="100"/>
        </p:scale>
        <p:origin x="276" y="-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E40C18FC-EE2D-42E8-B71B-E316FD6071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275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fld id="{5200DAEC-8020-4CF7-A90A-331E0EE17C2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2260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Thanks!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DAEC-8020-4CF7-A90A-331E0EE17C2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984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27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pitchFamily="34" charset="0"/>
                <a:ea typeface="ＭＳ Ｐゴシック" pitchFamily="34" charset="-128"/>
              </a:rPr>
              <a:t>Dan has some demo for this.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B9508E5-0874-424A-AC6D-A47A8201704D}" type="slidenum">
              <a:rPr lang="en-US" sz="1300"/>
              <a:pPr eaLnBrk="1" hangingPunct="1"/>
              <a:t>8</a:t>
            </a:fld>
            <a:endParaRPr lang="en-US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D4DC253-A9A5-4D90-B624-D5BA5845A987}" type="slidenum">
              <a:rPr lang="en-US" sz="1300"/>
              <a:pPr eaLnBrk="1" hangingPunct="1"/>
              <a:t>10</a:t>
            </a:fld>
            <a:endParaRPr lang="en-US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D4DC253-A9A5-4D90-B624-D5BA5845A987}" type="slidenum">
              <a:rPr lang="en-US" sz="1300"/>
              <a:pPr eaLnBrk="1" hangingPunct="1"/>
              <a:t>11</a:t>
            </a:fld>
            <a:endParaRPr lang="en-US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D4DC253-A9A5-4D90-B624-D5BA5845A987}" type="slidenum">
              <a:rPr lang="en-US" sz="1300"/>
              <a:pPr eaLnBrk="1" hangingPunct="1"/>
              <a:t>12</a:t>
            </a:fld>
            <a:endParaRPr lang="en-US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pitchFamily="34" charset="0"/>
                <a:ea typeface="ＭＳ Ｐゴシック" pitchFamily="34" charset="-128"/>
              </a:rPr>
              <a:t>Dan has some demo for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CE0D98D4-78BC-410E-807E-3CF904F29929}" type="slidenum">
              <a:rPr lang="en-US" sz="1300"/>
              <a:pPr eaLnBrk="1" hangingPunct="1"/>
              <a:t>17</a:t>
            </a:fld>
            <a:endParaRPr lang="en-US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2467A021-EE08-411B-BCD8-80D56E705DA8}" type="slidenum">
              <a:rPr lang="en-US" sz="1300"/>
              <a:pPr eaLnBrk="1" hangingPunct="1"/>
              <a:t>18</a:t>
            </a:fld>
            <a:endParaRPr lang="en-US" sz="130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9D1D1D66-829D-40F7-87E0-0A1B418824B1}" type="slidenum">
              <a:rPr lang="en-US" sz="1300"/>
              <a:pPr eaLnBrk="1" hangingPunct="1"/>
              <a:t>19</a:t>
            </a:fld>
            <a:endParaRPr lang="en-US" sz="130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66F41D82-CFF6-49DA-BB1F-0BF0014E07B6}" type="slidenum">
              <a:rPr lang="en-US" sz="1300"/>
              <a:pPr eaLnBrk="1" hangingPunct="1"/>
              <a:t>20</a:t>
            </a:fld>
            <a:endParaRPr lang="en-US" sz="130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A2F25A04-AD2E-44F3-AFC4-F98EA25C7AF0}" type="slidenum">
              <a:rPr lang="en-US" sz="1300"/>
              <a:pPr eaLnBrk="1" hangingPunct="1"/>
              <a:t>21</a:t>
            </a:fld>
            <a:endParaRPr lang="en-US" sz="1300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C31FDCF-3A5F-45BB-BE78-2255FC240CFB}" type="slidenum">
              <a:rPr lang="en-US" sz="1300"/>
              <a:pPr eaLnBrk="1" hangingPunct="1"/>
              <a:t>22</a:t>
            </a:fld>
            <a:endParaRPr lang="en-US" sz="130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B6150C38-8F90-468C-8ADD-18932126F018}" type="slidenum">
              <a:rPr lang="en-US" sz="1300"/>
              <a:pPr eaLnBrk="1" hangingPunct="1"/>
              <a:t>23</a:t>
            </a:fld>
            <a:endParaRPr lang="en-US" sz="1300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TODO: intermediate step in</a:t>
            </a:r>
            <a:r>
              <a:rPr lang="en-US" baseline="0" dirty="0"/>
              <a:t> derivation!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DAEC-8020-4CF7-A90A-331E0EE17C26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747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200" dirty="0">
                <a:latin typeface="Calibri"/>
                <a:cs typeface="Calibri"/>
              </a:rPr>
              <a:t>Basic idea: beliefs “reweighted” by likelihood of evidence</a:t>
            </a:r>
          </a:p>
          <a:p>
            <a:pPr>
              <a:lnSpc>
                <a:spcPct val="90000"/>
              </a:lnSpc>
            </a:pPr>
            <a:r>
              <a:rPr lang="en-US" sz="1200" dirty="0">
                <a:latin typeface="Calibri"/>
                <a:cs typeface="Calibri"/>
              </a:rPr>
              <a:t>Unlike passage of time, we have to renormalize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DAEC-8020-4CF7-A90A-331E0EE17C26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9638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27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TODO: explain</a:t>
            </a:r>
            <a:r>
              <a:rPr lang="en-US" baseline="0" dirty="0"/>
              <a:t> </a:t>
            </a:r>
            <a:r>
              <a:rPr lang="en-US" baseline="0" dirty="0" err="1"/>
              <a:t>propto</a:t>
            </a:r>
            <a:r>
              <a:rPr lang="en-US" baseline="0" dirty="0"/>
              <a:t> and it’s </a:t>
            </a:r>
            <a:r>
              <a:rPr lang="en-US" baseline="0" dirty="0" err="1"/>
              <a:t>X_t</a:t>
            </a:r>
            <a:r>
              <a:rPr lang="en-US" baseline="0" dirty="0"/>
              <a:t>, not 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00DAEC-8020-4CF7-A90A-331E0EE17C26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34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F837CE-2868-4A24-AB49-9D6ECFAE04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A20002-19F1-4774-AF43-286B6C1B4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36B34-1B90-46F4-A9FD-203AD0F3FE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1737EC-F46C-4BDE-97B4-414C27CD3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094C94-7C12-4DBB-8C4A-35B5A4CE2B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8BA95B-2345-4C5A-9B56-F1F9E0D05A0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73B8CD-5DCF-4A13-886D-84358CFE1E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A8097-C3C0-403A-AC97-EA80930ED7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64B70B-A198-4F20-B03F-8CDDBD2584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C6A190-8AB7-4691-9B1A-A7A256B1BA2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A2BF44-F5DC-417D-9079-2D308383830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fld id="{5517FA1F-2885-4781-AF47-C9AEB50C4E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7.png"/><Relationship Id="rId5" Type="http://schemas.openxmlformats.org/officeDocument/2006/relationships/tags" Target="../tags/tag6.xml"/><Relationship Id="rId10" Type="http://schemas.openxmlformats.org/officeDocument/2006/relationships/image" Target="../media/image6.png"/><Relationship Id="rId4" Type="http://schemas.openxmlformats.org/officeDocument/2006/relationships/tags" Target="../tags/tag5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17.emf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39.png"/><Relationship Id="rId18" Type="http://schemas.openxmlformats.org/officeDocument/2006/relationships/image" Target="../media/image42.pn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38.png"/><Relationship Id="rId17" Type="http://schemas.openxmlformats.org/officeDocument/2006/relationships/image" Target="../media/image16.png"/><Relationship Id="rId2" Type="http://schemas.openxmlformats.org/officeDocument/2006/relationships/tags" Target="../tags/tag10.xml"/><Relationship Id="rId16" Type="http://schemas.openxmlformats.org/officeDocument/2006/relationships/image" Target="../media/image15.pn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37.png"/><Relationship Id="rId5" Type="http://schemas.openxmlformats.org/officeDocument/2006/relationships/tags" Target="../tags/tag13.xml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tags" Target="../tags/tag12.xml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46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45.emf"/><Relationship Id="rId5" Type="http://schemas.openxmlformats.org/officeDocument/2006/relationships/image" Target="../media/image44.emf"/><Relationship Id="rId4" Type="http://schemas.openxmlformats.org/officeDocument/2006/relationships/image" Target="../media/image43.png"/><Relationship Id="rId9" Type="http://schemas.openxmlformats.org/officeDocument/2006/relationships/image" Target="../media/image48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52.png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9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16.png"/><Relationship Id="rId7" Type="http://schemas.openxmlformats.org/officeDocument/2006/relationships/image" Target="../media/image5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10" Type="http://schemas.openxmlformats.org/officeDocument/2006/relationships/image" Target="../media/image59.emf"/><Relationship Id="rId4" Type="http://schemas.openxmlformats.org/officeDocument/2006/relationships/image" Target="../media/image53.emf"/><Relationship Id="rId9" Type="http://schemas.openxmlformats.org/officeDocument/2006/relationships/image" Target="../media/image58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2.png"/><Relationship Id="rId2" Type="http://schemas.openxmlformats.org/officeDocument/2006/relationships/tags" Target="../tags/tag1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tags" Target="../tags/tag20.xml"/><Relationship Id="rId7" Type="http://schemas.openxmlformats.org/officeDocument/2006/relationships/notesSlide" Target="../notesSlides/notesSlide17.xml"/><Relationship Id="rId12" Type="http://schemas.openxmlformats.org/officeDocument/2006/relationships/image" Target="../media/image69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8.png"/><Relationship Id="rId5" Type="http://schemas.openxmlformats.org/officeDocument/2006/relationships/tags" Target="../tags/tag22.xml"/><Relationship Id="rId10" Type="http://schemas.openxmlformats.org/officeDocument/2006/relationships/image" Target="../media/image67.png"/><Relationship Id="rId4" Type="http://schemas.openxmlformats.org/officeDocument/2006/relationships/tags" Target="../tags/tag21.xml"/><Relationship Id="rId9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3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300" dirty="0"/>
              <a:t>Hidden Markov Models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2057401"/>
            <a:ext cx="4177412" cy="3429000"/>
          </a:xfrm>
          <a:prstGeom prst="rect">
            <a:avLst/>
          </a:prstGeom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5944414"/>
            <a:ext cx="12192000" cy="82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Instructor: </a:t>
            </a:r>
            <a:r>
              <a:rPr lang="en-US" sz="2800" dirty="0" err="1">
                <a:latin typeface="Calibri"/>
                <a:cs typeface="Calibri"/>
              </a:rPr>
              <a:t>Lotzi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Bölöni</a:t>
            </a:r>
            <a:r>
              <a:rPr lang="en-US" sz="2800" dirty="0">
                <a:latin typeface="Calibri"/>
                <a:cs typeface="Calibri"/>
              </a:rPr>
              <a:t> </a:t>
            </a:r>
          </a:p>
          <a:p>
            <a:pPr lvl="1"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adapted from the ones created by Dan Klein and Pieter Abbeel for CS188 Intro to AI at UC Berkeley, available at http://ai.berkeley.edu.]</a:t>
            </a:r>
          </a:p>
        </p:txBody>
      </p:sp>
    </p:spTree>
    <p:extLst>
      <p:ext uri="{BB962C8B-B14F-4D97-AF65-F5344CB8AC3E}">
        <p14:creationId xmlns:p14="http://schemas.microsoft.com/office/powerpoint/2010/main" val="237183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Pacman</a:t>
            </a:r>
            <a:r>
              <a:rPr lang="en-US" dirty="0"/>
              <a:t> – Sonar (P4)</a:t>
            </a:r>
          </a:p>
        </p:txBody>
      </p:sp>
      <p:pic>
        <p:nvPicPr>
          <p:cNvPr id="5" name="Picture 4" descr="Screen Shot 2014-08-21 at 7.37.41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111" y="1295400"/>
            <a:ext cx="6073778" cy="51073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85911" y="6507901"/>
            <a:ext cx="4400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Pacman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– Sonar – No Beliefs(L14D1)]</a:t>
            </a:r>
          </a:p>
        </p:txBody>
      </p:sp>
    </p:spTree>
    <p:extLst>
      <p:ext uri="{BB962C8B-B14F-4D97-AF65-F5344CB8AC3E}">
        <p14:creationId xmlns:p14="http://schemas.microsoft.com/office/powerpoint/2010/main" val="3465789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Pacman</a:t>
            </a:r>
            <a:r>
              <a:rPr lang="en-US" dirty="0"/>
              <a:t> – Sonar (no beliefs)</a:t>
            </a:r>
          </a:p>
        </p:txBody>
      </p:sp>
      <p:pic>
        <p:nvPicPr>
          <p:cNvPr id="5" name="Pacman sonar (P4) -- no belie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3001"/>
            <a:ext cx="8305800" cy="5191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66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Probability Recap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304799" y="1600200"/>
            <a:ext cx="11201401" cy="4525963"/>
          </a:xfrm>
        </p:spPr>
        <p:txBody>
          <a:bodyPr/>
          <a:lstStyle/>
          <a:p>
            <a:pPr>
              <a:buFont typeface="Wingdings" charset="0"/>
              <a:buChar char="§"/>
              <a:defRPr/>
            </a:pPr>
            <a:r>
              <a:rPr lang="en-US" sz="2800" dirty="0"/>
              <a:t>Conditional probability</a:t>
            </a:r>
          </a:p>
          <a:p>
            <a:pPr lvl="2">
              <a:buFont typeface="Wingdings" charset="0"/>
              <a:buChar char="§"/>
              <a:defRPr/>
            </a:pPr>
            <a:endParaRPr lang="en-US" sz="2000" dirty="0"/>
          </a:p>
          <a:p>
            <a:pPr>
              <a:buFont typeface="Wingdings" charset="0"/>
              <a:buChar char="§"/>
              <a:defRPr/>
            </a:pPr>
            <a:r>
              <a:rPr lang="en-US" sz="2800" dirty="0"/>
              <a:t>Product rule</a:t>
            </a:r>
          </a:p>
          <a:p>
            <a:pPr lvl="2">
              <a:buFont typeface="Wingdings" charset="0"/>
              <a:buChar char="§"/>
              <a:defRPr/>
            </a:pPr>
            <a:endParaRPr lang="en-US" sz="2000" dirty="0"/>
          </a:p>
          <a:p>
            <a:pPr>
              <a:buFont typeface="Wingdings" charset="0"/>
              <a:buChar char="§"/>
              <a:defRPr/>
            </a:pPr>
            <a:r>
              <a:rPr lang="en-US" sz="2800" dirty="0"/>
              <a:t>Chain rule </a:t>
            </a:r>
            <a:endParaRPr lang="en-US" sz="2400" dirty="0"/>
          </a:p>
          <a:p>
            <a:pPr marL="0" indent="0">
              <a:buFont typeface="Wingdings" charset="0"/>
              <a:buNone/>
              <a:defRPr/>
            </a:pPr>
            <a:endParaRPr lang="en-US" sz="1600" dirty="0"/>
          </a:p>
          <a:p>
            <a:pPr marL="0" indent="0">
              <a:buFont typeface="Wingdings" charset="0"/>
              <a:buNone/>
              <a:defRPr/>
            </a:pPr>
            <a:endParaRPr lang="en-US" sz="1600" dirty="0"/>
          </a:p>
          <a:p>
            <a:pPr marL="0" indent="0">
              <a:buFont typeface="Wingdings" charset="0"/>
              <a:buNone/>
              <a:defRPr/>
            </a:pPr>
            <a:endParaRPr lang="en-US" sz="1600" dirty="0"/>
          </a:p>
          <a:p>
            <a:pPr>
              <a:buFont typeface="Wingdings" charset="0"/>
              <a:buChar char="§"/>
              <a:defRPr/>
            </a:pPr>
            <a:r>
              <a:rPr lang="en-US" sz="2800" dirty="0"/>
              <a:t>X, Y independent if and only if:</a:t>
            </a:r>
          </a:p>
          <a:p>
            <a:pPr lvl="4">
              <a:buFont typeface="Wingdings" charset="0"/>
              <a:buChar char="§"/>
              <a:defRPr/>
            </a:pPr>
            <a:endParaRPr lang="en-US" sz="1600" dirty="0"/>
          </a:p>
          <a:p>
            <a:pPr>
              <a:buFont typeface="Wingdings" charset="0"/>
              <a:buChar char="§"/>
              <a:defRPr/>
            </a:pPr>
            <a:r>
              <a:rPr lang="en-US" sz="2800" dirty="0"/>
              <a:t>X and Y are conditionally independent given Z if and only if:</a:t>
            </a:r>
            <a:endParaRPr lang="en-US" dirty="0"/>
          </a:p>
          <a:p>
            <a:pPr>
              <a:buFont typeface="Wingdings" charset="0"/>
              <a:buChar char="§"/>
              <a:defRPr/>
            </a:pPr>
            <a:endParaRPr lang="en-US" dirty="0"/>
          </a:p>
        </p:txBody>
      </p:sp>
      <p:pic>
        <p:nvPicPr>
          <p:cNvPr id="17412" name="Picture 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524000"/>
            <a:ext cx="2447925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836" y="2570706"/>
            <a:ext cx="31035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867520"/>
            <a:ext cx="37957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325" y="6172200"/>
            <a:ext cx="4841875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400" y="5803900"/>
            <a:ext cx="14017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6737" y="3505200"/>
            <a:ext cx="6646512" cy="9705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1205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Hidden Markov Models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219200"/>
            <a:ext cx="5954245" cy="539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882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Hidden Markov Models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Markov chains not so useful for most agents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Need observations to update your beliefs</a:t>
            </a:r>
          </a:p>
          <a:p>
            <a:pPr lvl="1">
              <a:lnSpc>
                <a:spcPct val="9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Hidden Markov models (HMMs)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Underlying Markov chain over states X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You observe outputs (effects) at each time step</a:t>
            </a:r>
          </a:p>
        </p:txBody>
      </p:sp>
      <p:sp>
        <p:nvSpPr>
          <p:cNvPr id="36867" name="Oval 4"/>
          <p:cNvSpPr>
            <a:spLocks noChangeArrowheads="1"/>
          </p:cNvSpPr>
          <p:nvPr/>
        </p:nvSpPr>
        <p:spPr bwMode="auto">
          <a:xfrm>
            <a:off x="59436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sz="2400" baseline="-2500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36868" name="AutoShape 5"/>
          <p:cNvCxnSpPr>
            <a:cxnSpLocks noChangeShapeType="1"/>
            <a:stCxn id="36867" idx="4"/>
            <a:endCxn id="36883" idx="0"/>
          </p:cNvCxnSpPr>
          <p:nvPr/>
        </p:nvCxnSpPr>
        <p:spPr bwMode="auto">
          <a:xfrm>
            <a:off x="6210300" y="4814888"/>
            <a:ext cx="0" cy="5048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6869" name="Oval 6"/>
          <p:cNvSpPr>
            <a:spLocks noChangeArrowheads="1"/>
          </p:cNvSpPr>
          <p:nvPr/>
        </p:nvSpPr>
        <p:spPr bwMode="auto">
          <a:xfrm>
            <a:off x="25908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2</a:t>
            </a:r>
          </a:p>
        </p:txBody>
      </p:sp>
      <p:cxnSp>
        <p:nvCxnSpPr>
          <p:cNvPr id="36870" name="AutoShape 7"/>
          <p:cNvCxnSpPr>
            <a:cxnSpLocks noChangeShapeType="1"/>
            <a:stCxn id="36869" idx="4"/>
            <a:endCxn id="36880" idx="0"/>
          </p:cNvCxnSpPr>
          <p:nvPr/>
        </p:nvCxnSpPr>
        <p:spPr bwMode="auto">
          <a:xfrm>
            <a:off x="2857500" y="48148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6871" name="Oval 8"/>
          <p:cNvSpPr>
            <a:spLocks noChangeArrowheads="1"/>
          </p:cNvSpPr>
          <p:nvPr/>
        </p:nvSpPr>
        <p:spPr bwMode="auto">
          <a:xfrm>
            <a:off x="1676400" y="53340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36872" name="AutoShape 9"/>
          <p:cNvCxnSpPr>
            <a:cxnSpLocks noChangeShapeType="1"/>
            <a:stCxn id="36873" idx="6"/>
            <a:endCxn id="36869" idx="2"/>
          </p:cNvCxnSpPr>
          <p:nvPr/>
        </p:nvCxnSpPr>
        <p:spPr bwMode="auto">
          <a:xfrm>
            <a:off x="2224088" y="45339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6873" name="Oval 10"/>
          <p:cNvSpPr>
            <a:spLocks noChangeArrowheads="1"/>
          </p:cNvSpPr>
          <p:nvPr/>
        </p:nvSpPr>
        <p:spPr bwMode="auto">
          <a:xfrm>
            <a:off x="16764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36874" name="AutoShape 11"/>
          <p:cNvCxnSpPr>
            <a:cxnSpLocks noChangeShapeType="1"/>
            <a:stCxn id="36873" idx="4"/>
            <a:endCxn id="36871" idx="0"/>
          </p:cNvCxnSpPr>
          <p:nvPr/>
        </p:nvCxnSpPr>
        <p:spPr bwMode="auto">
          <a:xfrm>
            <a:off x="1943100" y="48148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6875" name="Oval 12"/>
          <p:cNvSpPr>
            <a:spLocks noChangeArrowheads="1"/>
          </p:cNvSpPr>
          <p:nvPr/>
        </p:nvSpPr>
        <p:spPr bwMode="auto">
          <a:xfrm>
            <a:off x="35052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3</a:t>
            </a:r>
          </a:p>
        </p:txBody>
      </p:sp>
      <p:cxnSp>
        <p:nvCxnSpPr>
          <p:cNvPr id="36876" name="AutoShape 13"/>
          <p:cNvCxnSpPr>
            <a:cxnSpLocks noChangeShapeType="1"/>
            <a:stCxn id="36875" idx="6"/>
            <a:endCxn id="36878" idx="2"/>
          </p:cNvCxnSpPr>
          <p:nvPr/>
        </p:nvCxnSpPr>
        <p:spPr bwMode="auto">
          <a:xfrm>
            <a:off x="4052888" y="45339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6877" name="AutoShape 14"/>
          <p:cNvCxnSpPr>
            <a:cxnSpLocks noChangeShapeType="1"/>
            <a:stCxn id="36869" idx="6"/>
            <a:endCxn id="36875" idx="2"/>
          </p:cNvCxnSpPr>
          <p:nvPr/>
        </p:nvCxnSpPr>
        <p:spPr bwMode="auto">
          <a:xfrm>
            <a:off x="3138488" y="45339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6878" name="Oval 15"/>
          <p:cNvSpPr>
            <a:spLocks noChangeArrowheads="1"/>
          </p:cNvSpPr>
          <p:nvPr/>
        </p:nvSpPr>
        <p:spPr bwMode="auto">
          <a:xfrm>
            <a:off x="44196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4</a:t>
            </a:r>
          </a:p>
        </p:txBody>
      </p:sp>
      <p:cxnSp>
        <p:nvCxnSpPr>
          <p:cNvPr id="36879" name="AutoShape 16"/>
          <p:cNvCxnSpPr>
            <a:cxnSpLocks noChangeShapeType="1"/>
            <a:stCxn id="36878" idx="6"/>
            <a:endCxn id="36867" idx="2"/>
          </p:cNvCxnSpPr>
          <p:nvPr/>
        </p:nvCxnSpPr>
        <p:spPr bwMode="auto">
          <a:xfrm>
            <a:off x="4967288" y="4533900"/>
            <a:ext cx="9620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6880" name="Oval 17"/>
          <p:cNvSpPr>
            <a:spLocks noChangeArrowheads="1"/>
          </p:cNvSpPr>
          <p:nvPr/>
        </p:nvSpPr>
        <p:spPr bwMode="auto">
          <a:xfrm>
            <a:off x="2590800" y="53340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>
                <a:latin typeface="Calibri"/>
                <a:cs typeface="Calibri"/>
              </a:rPr>
              <a:t>E</a:t>
            </a:r>
            <a:r>
              <a:rPr lang="en-US" sz="2400" baseline="-25000" dirty="0">
                <a:latin typeface="Calibri"/>
                <a:cs typeface="Calibri"/>
              </a:rPr>
              <a:t>2</a:t>
            </a:r>
          </a:p>
        </p:txBody>
      </p:sp>
      <p:sp>
        <p:nvSpPr>
          <p:cNvPr id="36881" name="Oval 18"/>
          <p:cNvSpPr>
            <a:spLocks noChangeArrowheads="1"/>
          </p:cNvSpPr>
          <p:nvPr/>
        </p:nvSpPr>
        <p:spPr bwMode="auto">
          <a:xfrm>
            <a:off x="3505200" y="53340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3</a:t>
            </a:r>
          </a:p>
        </p:txBody>
      </p:sp>
      <p:sp>
        <p:nvSpPr>
          <p:cNvPr id="36882" name="Oval 19"/>
          <p:cNvSpPr>
            <a:spLocks noChangeArrowheads="1"/>
          </p:cNvSpPr>
          <p:nvPr/>
        </p:nvSpPr>
        <p:spPr bwMode="auto">
          <a:xfrm>
            <a:off x="4419600" y="53340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4</a:t>
            </a:r>
          </a:p>
        </p:txBody>
      </p:sp>
      <p:sp>
        <p:nvSpPr>
          <p:cNvPr id="36883" name="Oval 20"/>
          <p:cNvSpPr>
            <a:spLocks noChangeArrowheads="1"/>
          </p:cNvSpPr>
          <p:nvPr/>
        </p:nvSpPr>
        <p:spPr bwMode="auto">
          <a:xfrm>
            <a:off x="5943600" y="5334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sz="2400" baseline="-2500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36884" name="AutoShape 21"/>
          <p:cNvCxnSpPr>
            <a:cxnSpLocks noChangeShapeType="1"/>
            <a:stCxn id="36875" idx="4"/>
            <a:endCxn id="36881" idx="0"/>
          </p:cNvCxnSpPr>
          <p:nvPr/>
        </p:nvCxnSpPr>
        <p:spPr bwMode="auto">
          <a:xfrm>
            <a:off x="3771900" y="48148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6885" name="AutoShape 22"/>
          <p:cNvCxnSpPr>
            <a:cxnSpLocks noChangeShapeType="1"/>
            <a:stCxn id="36878" idx="4"/>
            <a:endCxn id="36882" idx="0"/>
          </p:cNvCxnSpPr>
          <p:nvPr/>
        </p:nvCxnSpPr>
        <p:spPr bwMode="auto">
          <a:xfrm>
            <a:off x="4686300" y="48148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524000"/>
            <a:ext cx="5107669" cy="463018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Weather HMM</a:t>
            </a:r>
          </a:p>
        </p:txBody>
      </p:sp>
      <p:cxnSp>
        <p:nvCxnSpPr>
          <p:cNvPr id="11" name="Straight Arrow Connector 10"/>
          <p:cNvCxnSpPr>
            <a:endCxn id="52" idx="2"/>
          </p:cNvCxnSpPr>
          <p:nvPr/>
        </p:nvCxnSpPr>
        <p:spPr>
          <a:xfrm>
            <a:off x="3124200" y="2057400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145659"/>
              </p:ext>
            </p:extLst>
          </p:nvPr>
        </p:nvGraphicFramePr>
        <p:xfrm>
          <a:off x="7467600" y="4572000"/>
          <a:ext cx="22098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70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lang="en-US" sz="1800" b="0" baseline="-250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lang="en-US" sz="1800" b="0" baseline="-250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t+1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P(R</a:t>
                      </a:r>
                      <a:r>
                        <a:rPr lang="en-US" sz="1800" b="0" baseline="-250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t+1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|R</a:t>
                      </a:r>
                      <a:r>
                        <a:rPr lang="en-US" sz="1800" b="0" baseline="-250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Oval 24"/>
          <p:cNvSpPr/>
          <p:nvPr/>
        </p:nvSpPr>
        <p:spPr>
          <a:xfrm>
            <a:off x="1371600" y="2941638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Umbrella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t-1</a:t>
            </a:r>
          </a:p>
        </p:txBody>
      </p:sp>
      <p:cxnSp>
        <p:nvCxnSpPr>
          <p:cNvPr id="26" name="Straight Arrow Connector 25"/>
          <p:cNvCxnSpPr>
            <a:endCxn id="25" idx="0"/>
          </p:cNvCxnSpPr>
          <p:nvPr/>
        </p:nvCxnSpPr>
        <p:spPr>
          <a:xfrm>
            <a:off x="2362200" y="2438400"/>
            <a:ext cx="0" cy="503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648200" y="2446338"/>
            <a:ext cx="0" cy="503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53" idx="2"/>
          </p:cNvCxnSpPr>
          <p:nvPr/>
        </p:nvCxnSpPr>
        <p:spPr>
          <a:xfrm flipV="1">
            <a:off x="5410200" y="2057400"/>
            <a:ext cx="533400" cy="7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934200" y="2454276"/>
            <a:ext cx="0" cy="503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919275"/>
              </p:ext>
            </p:extLst>
          </p:nvPr>
        </p:nvGraphicFramePr>
        <p:xfrm>
          <a:off x="9829800" y="4572000"/>
          <a:ext cx="22098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70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lang="en-US" sz="1800" b="0" baseline="-250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baseline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lang="en-US" sz="1800" b="0" baseline="-250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</a:t>
                      </a:r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|R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+u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-u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+u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0.2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-u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0.8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" name="Oval 48"/>
          <p:cNvSpPr/>
          <p:nvPr/>
        </p:nvSpPr>
        <p:spPr>
          <a:xfrm>
            <a:off x="3657600" y="2971800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 err="1">
                <a:solidFill>
                  <a:srgbClr val="333399"/>
                </a:solidFill>
                <a:latin typeface="Calibri"/>
                <a:cs typeface="Calibri"/>
              </a:rPr>
              <a:t>Umbrella</a:t>
            </a:r>
            <a:r>
              <a:rPr lang="en-US" baseline="-25000" dirty="0" err="1">
                <a:solidFill>
                  <a:srgbClr val="333399"/>
                </a:solidFill>
                <a:latin typeface="Calibri"/>
                <a:cs typeface="Calibri"/>
              </a:rPr>
              <a:t>t</a:t>
            </a:r>
            <a:endParaRPr lang="en-US" baseline="-25000" dirty="0">
              <a:solidFill>
                <a:srgbClr val="333399"/>
              </a:solidFill>
              <a:latin typeface="Calibri"/>
              <a:cs typeface="Calibri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5943600" y="2971800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Umbrella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t+1</a:t>
            </a:r>
          </a:p>
        </p:txBody>
      </p:sp>
      <p:sp>
        <p:nvSpPr>
          <p:cNvPr id="51" name="Oval 50"/>
          <p:cNvSpPr/>
          <p:nvPr/>
        </p:nvSpPr>
        <p:spPr>
          <a:xfrm>
            <a:off x="1371600" y="1676400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Rain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t-1</a:t>
            </a:r>
          </a:p>
        </p:txBody>
      </p:sp>
      <p:sp>
        <p:nvSpPr>
          <p:cNvPr id="52" name="Oval 51"/>
          <p:cNvSpPr/>
          <p:nvPr/>
        </p:nvSpPr>
        <p:spPr>
          <a:xfrm>
            <a:off x="3657600" y="1676400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 err="1">
                <a:solidFill>
                  <a:srgbClr val="333399"/>
                </a:solidFill>
                <a:latin typeface="Calibri"/>
                <a:cs typeface="Calibri"/>
              </a:rPr>
              <a:t>Rain</a:t>
            </a:r>
            <a:r>
              <a:rPr lang="en-US" baseline="-25000" dirty="0" err="1">
                <a:solidFill>
                  <a:srgbClr val="333399"/>
                </a:solidFill>
                <a:latin typeface="Calibri"/>
                <a:cs typeface="Calibri"/>
              </a:rPr>
              <a:t>t</a:t>
            </a:r>
            <a:endParaRPr lang="en-US" baseline="-25000" dirty="0">
              <a:solidFill>
                <a:srgbClr val="333399"/>
              </a:solidFill>
              <a:latin typeface="Calibri"/>
              <a:cs typeface="Calibri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5943600" y="1676400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Rain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t+1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990600" y="2057400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7924800" y="2057400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4572000"/>
            <a:ext cx="8229600" cy="16303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An HMM is defined by: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Initial distribution: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Transitions: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Emissions:</a:t>
            </a:r>
          </a:p>
        </p:txBody>
      </p:sp>
      <p:pic>
        <p:nvPicPr>
          <p:cNvPr id="62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979" y="5135562"/>
            <a:ext cx="896021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6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8693" y="5549526"/>
            <a:ext cx="1905907" cy="348035"/>
          </a:xfrm>
          <a:prstGeom prst="rect">
            <a:avLst/>
          </a:prstGeom>
        </p:spPr>
      </p:pic>
      <p:pic>
        <p:nvPicPr>
          <p:cNvPr id="64" name="Picture 6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849" y="5967412"/>
            <a:ext cx="1479551" cy="334092"/>
          </a:xfrm>
          <a:prstGeom prst="rect">
            <a:avLst/>
          </a:prstGeom>
        </p:spPr>
      </p:pic>
      <p:pic>
        <p:nvPicPr>
          <p:cNvPr id="65" name="Picture 6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295400"/>
            <a:ext cx="1600200" cy="292210"/>
          </a:xfrm>
          <a:prstGeom prst="rect">
            <a:avLst/>
          </a:prstGeom>
        </p:spPr>
      </p:pic>
      <p:pic>
        <p:nvPicPr>
          <p:cNvPr id="66" name="Picture 6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514600"/>
            <a:ext cx="1250951" cy="28247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78" y="1600200"/>
            <a:ext cx="2621611" cy="89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79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1301"/>
            <a:ext cx="12192000" cy="1143000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Example: Ghostbusters HMM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257800" cy="4525963"/>
          </a:xfrm>
        </p:spPr>
        <p:txBody>
          <a:bodyPr/>
          <a:lstStyle/>
          <a:p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P(X</a:t>
            </a:r>
            <a:r>
              <a:rPr lang="en-US" sz="2000" baseline="-25000" dirty="0">
                <a:latin typeface="Calibri"/>
                <a:ea typeface="ＭＳ Ｐゴシック" pitchFamily="34" charset="-128"/>
                <a:cs typeface="Calibri"/>
              </a:rPr>
              <a:t>1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) = uniform</a:t>
            </a:r>
          </a:p>
          <a:p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P(X|X</a:t>
            </a:r>
            <a:r>
              <a:rPr lang="ja-JP" altLang="en-US" sz="2000" dirty="0">
                <a:latin typeface="Calibri"/>
                <a:ea typeface="ＭＳ Ｐゴシック" pitchFamily="34" charset="-128"/>
                <a:cs typeface="Calibri"/>
              </a:rPr>
              <a:t>’</a:t>
            </a:r>
            <a:r>
              <a:rPr lang="en-US" altLang="ja-JP" sz="2000" dirty="0">
                <a:latin typeface="Calibri"/>
                <a:ea typeface="ＭＳ Ｐゴシック" pitchFamily="34" charset="-128"/>
                <a:cs typeface="Calibri"/>
              </a:rPr>
              <a:t>) = usually move clockwise, but sometimes move in a random direction or stay in place</a:t>
            </a:r>
          </a:p>
          <a:p>
            <a:endParaRPr lang="en-US" altLang="ja-JP" sz="20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P(</a:t>
            </a:r>
            <a:r>
              <a:rPr lang="en-US" sz="2000" dirty="0" err="1">
                <a:latin typeface="Calibri"/>
                <a:ea typeface="ＭＳ Ｐゴシック" pitchFamily="34" charset="-128"/>
                <a:cs typeface="Calibri"/>
              </a:rPr>
              <a:t>R</a:t>
            </a:r>
            <a:r>
              <a:rPr lang="en-US" sz="2000" baseline="-25000" dirty="0" err="1">
                <a:latin typeface="Calibri"/>
                <a:ea typeface="ＭＳ Ｐゴシック" pitchFamily="34" charset="-128"/>
                <a:cs typeface="Calibri"/>
              </a:rPr>
              <a:t>ij</a:t>
            </a:r>
            <a:r>
              <a:rPr lang="en-US" sz="2000" dirty="0" err="1">
                <a:latin typeface="Calibri"/>
                <a:ea typeface="ＭＳ Ｐゴシック" pitchFamily="34" charset="-128"/>
                <a:cs typeface="Calibri"/>
              </a:rPr>
              <a:t>|X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) = same sensor model as before:</a:t>
            </a:r>
            <a:br>
              <a:rPr lang="en-US" sz="2000" dirty="0">
                <a:latin typeface="Calibri"/>
                <a:ea typeface="ＭＳ Ｐゴシック" pitchFamily="34" charset="-128"/>
                <a:cs typeface="Calibri"/>
              </a:rPr>
            </a:b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red means close, green means far away.</a:t>
            </a:r>
          </a:p>
        </p:txBody>
      </p:sp>
      <p:grpSp>
        <p:nvGrpSpPr>
          <p:cNvPr id="39939" name="Group 37"/>
          <p:cNvGrpSpPr>
            <a:grpSpLocks/>
          </p:cNvGrpSpPr>
          <p:nvPr/>
        </p:nvGrpSpPr>
        <p:grpSpPr bwMode="auto">
          <a:xfrm>
            <a:off x="9732962" y="1524000"/>
            <a:ext cx="1447800" cy="1524000"/>
            <a:chOff x="3984" y="1056"/>
            <a:chExt cx="1296" cy="1296"/>
          </a:xfrm>
        </p:grpSpPr>
        <p:sp>
          <p:nvSpPr>
            <p:cNvPr id="39973" name="Rectangle 38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4" name="Rectangle 39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5" name="Rectangle 40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6" name="Rectangle 41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7" name="Rectangle 42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8" name="Rectangle 43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79" name="Rectangle 44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80" name="Rectangle 45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  <p:sp>
          <p:nvSpPr>
            <p:cNvPr id="39981" name="Rectangle 46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1/9</a:t>
              </a:r>
            </a:p>
          </p:txBody>
        </p:sp>
      </p:grpSp>
      <p:sp>
        <p:nvSpPr>
          <p:cNvPr id="39940" name="Rectangle 48"/>
          <p:cNvSpPr>
            <a:spLocks noChangeArrowheads="1"/>
          </p:cNvSpPr>
          <p:nvPr/>
        </p:nvSpPr>
        <p:spPr bwMode="auto">
          <a:xfrm>
            <a:off x="10113962" y="3124200"/>
            <a:ext cx="6417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Calibri"/>
                <a:cs typeface="Calibri"/>
              </a:rPr>
              <a:t>P(X</a:t>
            </a:r>
            <a:r>
              <a:rPr lang="en-US" baseline="-25000">
                <a:solidFill>
                  <a:schemeClr val="accent2"/>
                </a:solidFill>
                <a:latin typeface="Calibri"/>
                <a:cs typeface="Calibri"/>
              </a:rPr>
              <a:t>1</a:t>
            </a:r>
            <a:r>
              <a:rPr lang="en-US">
                <a:solidFill>
                  <a:schemeClr val="accent2"/>
                </a:solidFill>
                <a:latin typeface="Calibri"/>
                <a:cs typeface="Calibri"/>
              </a:rPr>
              <a:t>)</a:t>
            </a:r>
          </a:p>
        </p:txBody>
      </p:sp>
      <p:sp>
        <p:nvSpPr>
          <p:cNvPr id="39941" name="Rectangle 49"/>
          <p:cNvSpPr>
            <a:spLocks noChangeArrowheads="1"/>
          </p:cNvSpPr>
          <p:nvPr/>
        </p:nvSpPr>
        <p:spPr bwMode="auto">
          <a:xfrm>
            <a:off x="9656762" y="5486400"/>
            <a:ext cx="15417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  <a:latin typeface="Calibri"/>
                <a:cs typeface="Calibri"/>
              </a:rPr>
              <a:t>P(X|X</a:t>
            </a:r>
            <a:r>
              <a:rPr lang="ja-JP" altLang="en-US">
                <a:solidFill>
                  <a:schemeClr val="accent2"/>
                </a:solidFill>
                <a:latin typeface="Calibri"/>
                <a:cs typeface="Calibri"/>
              </a:rPr>
              <a:t>’</a:t>
            </a:r>
            <a:r>
              <a:rPr lang="en-US" altLang="ja-JP">
                <a:solidFill>
                  <a:schemeClr val="accent2"/>
                </a:solidFill>
                <a:latin typeface="Calibri"/>
                <a:cs typeface="Calibri"/>
              </a:rPr>
              <a:t>=&lt;1,2&gt;)</a:t>
            </a:r>
            <a:endParaRPr lang="en-US">
              <a:solidFill>
                <a:schemeClr val="accent2"/>
              </a:solidFill>
              <a:latin typeface="Calibri"/>
              <a:cs typeface="Calibri"/>
            </a:endParaRPr>
          </a:p>
        </p:txBody>
      </p:sp>
      <p:grpSp>
        <p:nvGrpSpPr>
          <p:cNvPr id="39942" name="Group 50"/>
          <p:cNvGrpSpPr>
            <a:grpSpLocks/>
          </p:cNvGrpSpPr>
          <p:nvPr/>
        </p:nvGrpSpPr>
        <p:grpSpPr bwMode="auto">
          <a:xfrm>
            <a:off x="9732962" y="3810000"/>
            <a:ext cx="1447800" cy="1524000"/>
            <a:chOff x="3984" y="1056"/>
            <a:chExt cx="1296" cy="1296"/>
          </a:xfrm>
        </p:grpSpPr>
        <p:sp>
          <p:nvSpPr>
            <p:cNvPr id="39964" name="Rectangle 51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1/6</a:t>
              </a:r>
            </a:p>
          </p:txBody>
        </p:sp>
        <p:sp>
          <p:nvSpPr>
            <p:cNvPr id="39965" name="Rectangle 52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1/6</a:t>
              </a:r>
            </a:p>
          </p:txBody>
        </p:sp>
        <p:sp>
          <p:nvSpPr>
            <p:cNvPr id="39966" name="Rectangle 53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39967" name="Rectangle 54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1/6</a:t>
              </a:r>
            </a:p>
          </p:txBody>
        </p:sp>
        <p:sp>
          <p:nvSpPr>
            <p:cNvPr id="39968" name="Rectangle 55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1/2</a:t>
              </a:r>
            </a:p>
          </p:txBody>
        </p:sp>
        <p:sp>
          <p:nvSpPr>
            <p:cNvPr id="39969" name="Rectangle 56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39970" name="Rectangle 57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39971" name="Rectangle 58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39972" name="Rectangle 59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</a:t>
              </a:r>
            </a:p>
          </p:txBody>
        </p:sp>
      </p:grpSp>
      <p:sp>
        <p:nvSpPr>
          <p:cNvPr id="39943" name="Oval 60"/>
          <p:cNvSpPr>
            <a:spLocks noChangeArrowheads="1"/>
          </p:cNvSpPr>
          <p:nvPr/>
        </p:nvSpPr>
        <p:spPr bwMode="auto">
          <a:xfrm>
            <a:off x="5334000" y="54864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sz="2400" baseline="-2500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sp>
        <p:nvSpPr>
          <p:cNvPr id="39945" name="Oval 62"/>
          <p:cNvSpPr>
            <a:spLocks noChangeArrowheads="1"/>
          </p:cNvSpPr>
          <p:nvPr/>
        </p:nvSpPr>
        <p:spPr bwMode="auto">
          <a:xfrm>
            <a:off x="1943100" y="48768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2</a:t>
            </a:r>
          </a:p>
        </p:txBody>
      </p:sp>
      <p:cxnSp>
        <p:nvCxnSpPr>
          <p:cNvPr id="39946" name="AutoShape 63"/>
          <p:cNvCxnSpPr>
            <a:cxnSpLocks noChangeShapeType="1"/>
            <a:stCxn id="39945" idx="4"/>
            <a:endCxn id="39956" idx="0"/>
          </p:cNvCxnSpPr>
          <p:nvPr/>
        </p:nvCxnSpPr>
        <p:spPr bwMode="auto">
          <a:xfrm>
            <a:off x="2209800" y="54244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9947" name="Oval 64"/>
          <p:cNvSpPr>
            <a:spLocks noChangeArrowheads="1"/>
          </p:cNvSpPr>
          <p:nvPr/>
        </p:nvSpPr>
        <p:spPr bwMode="auto">
          <a:xfrm>
            <a:off x="1028700" y="59436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R</a:t>
            </a:r>
            <a:r>
              <a:rPr lang="en-US" sz="2400" baseline="-25000">
                <a:latin typeface="Calibri"/>
                <a:cs typeface="Calibri"/>
              </a:rPr>
              <a:t>i,j</a:t>
            </a:r>
          </a:p>
        </p:txBody>
      </p:sp>
      <p:cxnSp>
        <p:nvCxnSpPr>
          <p:cNvPr id="39948" name="AutoShape 65"/>
          <p:cNvCxnSpPr>
            <a:cxnSpLocks noChangeShapeType="1"/>
            <a:stCxn id="39949" idx="6"/>
            <a:endCxn id="39945" idx="2"/>
          </p:cNvCxnSpPr>
          <p:nvPr/>
        </p:nvCxnSpPr>
        <p:spPr bwMode="auto">
          <a:xfrm>
            <a:off x="1576388" y="51435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9949" name="Oval 66"/>
          <p:cNvSpPr>
            <a:spLocks noChangeArrowheads="1"/>
          </p:cNvSpPr>
          <p:nvPr/>
        </p:nvSpPr>
        <p:spPr bwMode="auto">
          <a:xfrm>
            <a:off x="1028700" y="48768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39950" name="AutoShape 67"/>
          <p:cNvCxnSpPr>
            <a:cxnSpLocks noChangeShapeType="1"/>
            <a:stCxn id="39949" idx="4"/>
            <a:endCxn id="39947" idx="0"/>
          </p:cNvCxnSpPr>
          <p:nvPr/>
        </p:nvCxnSpPr>
        <p:spPr bwMode="auto">
          <a:xfrm>
            <a:off x="1295400" y="54244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9951" name="Oval 68"/>
          <p:cNvSpPr>
            <a:spLocks noChangeArrowheads="1"/>
          </p:cNvSpPr>
          <p:nvPr/>
        </p:nvSpPr>
        <p:spPr bwMode="auto">
          <a:xfrm>
            <a:off x="2857500" y="48768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3</a:t>
            </a:r>
          </a:p>
        </p:txBody>
      </p:sp>
      <p:cxnSp>
        <p:nvCxnSpPr>
          <p:cNvPr id="39952" name="AutoShape 69"/>
          <p:cNvCxnSpPr>
            <a:cxnSpLocks noChangeShapeType="1"/>
            <a:stCxn id="39951" idx="6"/>
            <a:endCxn id="39954" idx="2"/>
          </p:cNvCxnSpPr>
          <p:nvPr/>
        </p:nvCxnSpPr>
        <p:spPr bwMode="auto">
          <a:xfrm>
            <a:off x="3405188" y="51435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9953" name="AutoShape 70"/>
          <p:cNvCxnSpPr>
            <a:cxnSpLocks noChangeShapeType="1"/>
            <a:stCxn id="39945" idx="6"/>
            <a:endCxn id="39951" idx="2"/>
          </p:cNvCxnSpPr>
          <p:nvPr/>
        </p:nvCxnSpPr>
        <p:spPr bwMode="auto">
          <a:xfrm>
            <a:off x="2490788" y="51435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9954" name="Oval 71"/>
          <p:cNvSpPr>
            <a:spLocks noChangeArrowheads="1"/>
          </p:cNvSpPr>
          <p:nvPr/>
        </p:nvSpPr>
        <p:spPr bwMode="auto">
          <a:xfrm>
            <a:off x="3771900" y="48768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4</a:t>
            </a:r>
          </a:p>
        </p:txBody>
      </p:sp>
      <p:cxnSp>
        <p:nvCxnSpPr>
          <p:cNvPr id="39955" name="AutoShape 72"/>
          <p:cNvCxnSpPr>
            <a:cxnSpLocks noChangeShapeType="1"/>
            <a:stCxn id="39954" idx="6"/>
          </p:cNvCxnSpPr>
          <p:nvPr/>
        </p:nvCxnSpPr>
        <p:spPr bwMode="auto">
          <a:xfrm>
            <a:off x="4319588" y="5143500"/>
            <a:ext cx="9620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9956" name="Oval 73"/>
          <p:cNvSpPr>
            <a:spLocks noChangeArrowheads="1"/>
          </p:cNvSpPr>
          <p:nvPr/>
        </p:nvSpPr>
        <p:spPr bwMode="auto">
          <a:xfrm>
            <a:off x="1943100" y="59436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R</a:t>
            </a:r>
            <a:r>
              <a:rPr lang="en-US" sz="2400" baseline="-25000">
                <a:latin typeface="Calibri"/>
                <a:cs typeface="Calibri"/>
              </a:rPr>
              <a:t>i,j</a:t>
            </a:r>
          </a:p>
        </p:txBody>
      </p:sp>
      <p:sp>
        <p:nvSpPr>
          <p:cNvPr id="39957" name="Oval 74"/>
          <p:cNvSpPr>
            <a:spLocks noChangeArrowheads="1"/>
          </p:cNvSpPr>
          <p:nvPr/>
        </p:nvSpPr>
        <p:spPr bwMode="auto">
          <a:xfrm>
            <a:off x="2857500" y="59436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R</a:t>
            </a:r>
            <a:r>
              <a:rPr lang="en-US" sz="2400" baseline="-25000">
                <a:latin typeface="Calibri"/>
                <a:cs typeface="Calibri"/>
              </a:rPr>
              <a:t>i,j</a:t>
            </a:r>
          </a:p>
        </p:txBody>
      </p:sp>
      <p:sp>
        <p:nvSpPr>
          <p:cNvPr id="39958" name="Oval 75"/>
          <p:cNvSpPr>
            <a:spLocks noChangeArrowheads="1"/>
          </p:cNvSpPr>
          <p:nvPr/>
        </p:nvSpPr>
        <p:spPr bwMode="auto">
          <a:xfrm>
            <a:off x="3771900" y="59436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R</a:t>
            </a:r>
            <a:r>
              <a:rPr lang="en-US" sz="2400" baseline="-25000">
                <a:latin typeface="Calibri"/>
                <a:cs typeface="Calibri"/>
              </a:rPr>
              <a:t>i,j</a:t>
            </a:r>
          </a:p>
        </p:txBody>
      </p:sp>
      <p:cxnSp>
        <p:nvCxnSpPr>
          <p:cNvPr id="39960" name="AutoShape 77"/>
          <p:cNvCxnSpPr>
            <a:cxnSpLocks noChangeShapeType="1"/>
            <a:stCxn id="39951" idx="4"/>
            <a:endCxn id="39957" idx="0"/>
          </p:cNvCxnSpPr>
          <p:nvPr/>
        </p:nvCxnSpPr>
        <p:spPr bwMode="auto">
          <a:xfrm>
            <a:off x="3124200" y="54244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9961" name="AutoShape 78"/>
          <p:cNvCxnSpPr>
            <a:cxnSpLocks noChangeShapeType="1"/>
            <a:stCxn id="39954" idx="4"/>
            <a:endCxn id="39958" idx="0"/>
          </p:cNvCxnSpPr>
          <p:nvPr/>
        </p:nvCxnSpPr>
        <p:spPr bwMode="auto">
          <a:xfrm>
            <a:off x="4038600" y="54244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9962" name="Line 81"/>
          <p:cNvSpPr>
            <a:spLocks noChangeShapeType="1"/>
          </p:cNvSpPr>
          <p:nvPr/>
        </p:nvSpPr>
        <p:spPr bwMode="auto">
          <a:xfrm>
            <a:off x="10494962" y="4114800"/>
            <a:ext cx="304800" cy="0"/>
          </a:xfrm>
          <a:prstGeom prst="line">
            <a:avLst/>
          </a:prstGeom>
          <a:noFill/>
          <a:ln w="38100">
            <a:solidFill>
              <a:srgbClr val="A5002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9963" name="Oval 79"/>
          <p:cNvSpPr>
            <a:spLocks noChangeArrowheads="1"/>
          </p:cNvSpPr>
          <p:nvPr/>
        </p:nvSpPr>
        <p:spPr bwMode="auto">
          <a:xfrm>
            <a:off x="10418762" y="4038600"/>
            <a:ext cx="152400" cy="152400"/>
          </a:xfrm>
          <a:prstGeom prst="ellipse">
            <a:avLst/>
          </a:prstGeom>
          <a:solidFill>
            <a:srgbClr val="A5002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95400"/>
            <a:ext cx="2378144" cy="21902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733800"/>
            <a:ext cx="2057400" cy="188116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6553200" y="6507901"/>
            <a:ext cx="5637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Ghostbusters – Circular Dynamics – HMM (L14D2)]</a:t>
            </a:r>
          </a:p>
        </p:txBody>
      </p:sp>
    </p:spTree>
    <p:extLst>
      <p:ext uri="{BB962C8B-B14F-4D97-AF65-F5344CB8AC3E}">
        <p14:creationId xmlns:p14="http://schemas.microsoft.com/office/powerpoint/2010/main" val="362247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1" grpId="0"/>
      <p:bldP spid="39943" grpId="0" animBg="1"/>
      <p:bldP spid="39945" grpId="0" animBg="1"/>
      <p:bldP spid="39947" grpId="0" animBg="1"/>
      <p:bldP spid="39949" grpId="0" animBg="1"/>
      <p:bldP spid="39951" grpId="0" animBg="1"/>
      <p:bldP spid="39954" grpId="0" animBg="1"/>
      <p:bldP spid="39956" grpId="0" animBg="1"/>
      <p:bldP spid="39957" grpId="0" animBg="1"/>
      <p:bldP spid="39958" grpId="0" animBg="1"/>
      <p:bldP spid="39962" grpId="0" animBg="1"/>
      <p:bldP spid="399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Video of Demo Ghostbusters – Circular Dynamics -- HMM</a:t>
            </a:r>
          </a:p>
        </p:txBody>
      </p:sp>
      <p:pic>
        <p:nvPicPr>
          <p:cNvPr id="5" name="Ghostbusters -- Circular Dynamics -- HMM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35956" y="1143000"/>
            <a:ext cx="8320088" cy="520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756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Joint Distribution of an HMM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819400"/>
            <a:ext cx="11353800" cy="3657600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Joint distribution:</a:t>
            </a: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105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11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More generally:</a:t>
            </a:r>
          </a:p>
          <a:p>
            <a:pPr lvl="1">
              <a:lnSpc>
                <a:spcPct val="9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Questions to be resolved: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Does this indeed define a joint distribution?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Can every joint distribution be factored this way, or are we making some assumptions about the joint distribution by using this factorization?</a:t>
            </a:r>
          </a:p>
        </p:txBody>
      </p:sp>
      <p:sp>
        <p:nvSpPr>
          <p:cNvPr id="22531" name="Oval 4"/>
          <p:cNvSpPr>
            <a:spLocks noChangeArrowheads="1"/>
          </p:cNvSpPr>
          <p:nvPr/>
        </p:nvSpPr>
        <p:spPr bwMode="auto">
          <a:xfrm>
            <a:off x="8010076" y="3505200"/>
            <a:ext cx="542842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 baseline="-25000">
              <a:latin typeface="Calibri"/>
              <a:cs typeface="Calibri"/>
            </a:endParaRPr>
          </a:p>
        </p:txBody>
      </p:sp>
      <p:sp>
        <p:nvSpPr>
          <p:cNvPr id="16" name="Oval 4"/>
          <p:cNvSpPr>
            <a:spLocks noChangeArrowheads="1"/>
          </p:cNvSpPr>
          <p:nvPr/>
        </p:nvSpPr>
        <p:spPr bwMode="auto">
          <a:xfrm>
            <a:off x="8153400" y="1143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sz="2400" baseline="-2500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17" name="AutoShape 5"/>
          <p:cNvCxnSpPr>
            <a:cxnSpLocks noChangeShapeType="1"/>
            <a:stCxn id="16" idx="4"/>
            <a:endCxn id="32" idx="0"/>
          </p:cNvCxnSpPr>
          <p:nvPr/>
        </p:nvCxnSpPr>
        <p:spPr bwMode="auto">
          <a:xfrm>
            <a:off x="8420100" y="1690688"/>
            <a:ext cx="0" cy="5048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Oval 6"/>
          <p:cNvSpPr>
            <a:spLocks noChangeArrowheads="1"/>
          </p:cNvSpPr>
          <p:nvPr/>
        </p:nvSpPr>
        <p:spPr bwMode="auto">
          <a:xfrm>
            <a:off x="4800600" y="1143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2</a:t>
            </a:r>
          </a:p>
        </p:txBody>
      </p:sp>
      <p:cxnSp>
        <p:nvCxnSpPr>
          <p:cNvPr id="19" name="AutoShape 7"/>
          <p:cNvCxnSpPr>
            <a:cxnSpLocks noChangeShapeType="1"/>
            <a:stCxn id="18" idx="4"/>
            <a:endCxn id="29" idx="0"/>
          </p:cNvCxnSpPr>
          <p:nvPr/>
        </p:nvCxnSpPr>
        <p:spPr bwMode="auto">
          <a:xfrm>
            <a:off x="5067300" y="16906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" name="Oval 8"/>
          <p:cNvSpPr>
            <a:spLocks noChangeArrowheads="1"/>
          </p:cNvSpPr>
          <p:nvPr/>
        </p:nvSpPr>
        <p:spPr bwMode="auto">
          <a:xfrm>
            <a:off x="3886200" y="22098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21" name="AutoShape 9"/>
          <p:cNvCxnSpPr>
            <a:cxnSpLocks noChangeShapeType="1"/>
            <a:stCxn id="22" idx="6"/>
            <a:endCxn id="18" idx="2"/>
          </p:cNvCxnSpPr>
          <p:nvPr/>
        </p:nvCxnSpPr>
        <p:spPr bwMode="auto">
          <a:xfrm>
            <a:off x="4433888" y="14097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2" name="Oval 10"/>
          <p:cNvSpPr>
            <a:spLocks noChangeArrowheads="1"/>
          </p:cNvSpPr>
          <p:nvPr/>
        </p:nvSpPr>
        <p:spPr bwMode="auto">
          <a:xfrm>
            <a:off x="3886200" y="1143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23" name="AutoShape 11"/>
          <p:cNvCxnSpPr>
            <a:cxnSpLocks noChangeShapeType="1"/>
            <a:stCxn id="22" idx="4"/>
            <a:endCxn id="20" idx="0"/>
          </p:cNvCxnSpPr>
          <p:nvPr/>
        </p:nvCxnSpPr>
        <p:spPr bwMode="auto">
          <a:xfrm>
            <a:off x="4152900" y="16906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4" name="Oval 12"/>
          <p:cNvSpPr>
            <a:spLocks noChangeArrowheads="1"/>
          </p:cNvSpPr>
          <p:nvPr/>
        </p:nvSpPr>
        <p:spPr bwMode="auto">
          <a:xfrm>
            <a:off x="5715000" y="11430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3</a:t>
            </a:r>
          </a:p>
        </p:txBody>
      </p:sp>
      <p:cxnSp>
        <p:nvCxnSpPr>
          <p:cNvPr id="26" name="AutoShape 14"/>
          <p:cNvCxnSpPr>
            <a:cxnSpLocks noChangeShapeType="1"/>
            <a:stCxn id="18" idx="6"/>
            <a:endCxn id="24" idx="2"/>
          </p:cNvCxnSpPr>
          <p:nvPr/>
        </p:nvCxnSpPr>
        <p:spPr bwMode="auto">
          <a:xfrm>
            <a:off x="5348288" y="14097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8" name="AutoShape 16"/>
          <p:cNvCxnSpPr>
            <a:cxnSpLocks noChangeShapeType="1"/>
          </p:cNvCxnSpPr>
          <p:nvPr/>
        </p:nvCxnSpPr>
        <p:spPr bwMode="auto">
          <a:xfrm>
            <a:off x="6248400" y="1409700"/>
            <a:ext cx="9620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9" name="Oval 17"/>
          <p:cNvSpPr>
            <a:spLocks noChangeArrowheads="1"/>
          </p:cNvSpPr>
          <p:nvPr/>
        </p:nvSpPr>
        <p:spPr bwMode="auto">
          <a:xfrm>
            <a:off x="4800600" y="22098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2</a:t>
            </a:r>
          </a:p>
        </p:txBody>
      </p:sp>
      <p:sp>
        <p:nvSpPr>
          <p:cNvPr id="30" name="Oval 18"/>
          <p:cNvSpPr>
            <a:spLocks noChangeArrowheads="1"/>
          </p:cNvSpPr>
          <p:nvPr/>
        </p:nvSpPr>
        <p:spPr bwMode="auto">
          <a:xfrm>
            <a:off x="5715000" y="22098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3</a:t>
            </a:r>
          </a:p>
        </p:txBody>
      </p:sp>
      <p:sp>
        <p:nvSpPr>
          <p:cNvPr id="32" name="Oval 20"/>
          <p:cNvSpPr>
            <a:spLocks noChangeArrowheads="1"/>
          </p:cNvSpPr>
          <p:nvPr/>
        </p:nvSpPr>
        <p:spPr bwMode="auto">
          <a:xfrm>
            <a:off x="8153400" y="22098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sz="2400" baseline="-2500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33" name="AutoShape 21"/>
          <p:cNvCxnSpPr>
            <a:cxnSpLocks noChangeShapeType="1"/>
            <a:stCxn id="24" idx="4"/>
            <a:endCxn id="30" idx="0"/>
          </p:cNvCxnSpPr>
          <p:nvPr/>
        </p:nvCxnSpPr>
        <p:spPr bwMode="auto">
          <a:xfrm>
            <a:off x="5981700" y="16906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429000"/>
            <a:ext cx="11125200" cy="310901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298594"/>
            <a:ext cx="9296400" cy="92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15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2133600"/>
            <a:ext cx="117348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From the chain rule, </a:t>
            </a: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every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joint distribution over                                           can be written as: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i="1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Assuming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that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	</a:t>
            </a:r>
          </a:p>
          <a:p>
            <a:pPr>
              <a:lnSpc>
                <a:spcPct val="90000"/>
              </a:lnSpc>
            </a:pPr>
            <a:endParaRPr lang="en-US" sz="9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 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gives us the expression posited on the previous slide: </a:t>
            </a: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105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22531" name="Oval 4"/>
          <p:cNvSpPr>
            <a:spLocks noChangeArrowheads="1"/>
          </p:cNvSpPr>
          <p:nvPr/>
        </p:nvSpPr>
        <p:spPr bwMode="auto">
          <a:xfrm>
            <a:off x="8010076" y="3505200"/>
            <a:ext cx="542842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 baseline="-25000">
              <a:latin typeface="Calibri"/>
              <a:cs typeface="Calibri"/>
            </a:endParaRPr>
          </a:p>
        </p:txBody>
      </p:sp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254361"/>
            <a:ext cx="2781300" cy="260239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971800"/>
            <a:ext cx="10591800" cy="816133"/>
          </a:xfrm>
          <a:prstGeom prst="rect">
            <a:avLst/>
          </a:prstGeom>
        </p:spPr>
      </p:pic>
      <p:pic>
        <p:nvPicPr>
          <p:cNvPr id="35" name="Picture 3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166099"/>
            <a:ext cx="11125200" cy="310901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8763000" y="0"/>
            <a:ext cx="3324225" cy="1600200"/>
            <a:chOff x="4752975" y="1219200"/>
            <a:chExt cx="3324225" cy="1600200"/>
          </a:xfrm>
        </p:grpSpPr>
        <p:sp>
          <p:nvSpPr>
            <p:cNvPr id="37" name="Oval 6"/>
            <p:cNvSpPr>
              <a:spLocks noChangeArrowheads="1"/>
            </p:cNvSpPr>
            <p:nvPr/>
          </p:nvSpPr>
          <p:spPr bwMode="auto">
            <a:xfrm>
              <a:off x="56673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38" name="AutoShape 7"/>
            <p:cNvCxnSpPr>
              <a:cxnSpLocks noChangeShapeType="1"/>
              <a:stCxn id="37" idx="4"/>
              <a:endCxn id="46" idx="0"/>
            </p:cNvCxnSpPr>
            <p:nvPr/>
          </p:nvCxnSpPr>
          <p:spPr bwMode="auto">
            <a:xfrm>
              <a:off x="59340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9" name="Oval 8"/>
            <p:cNvSpPr>
              <a:spLocks noChangeArrowheads="1"/>
            </p:cNvSpPr>
            <p:nvPr/>
          </p:nvSpPr>
          <p:spPr bwMode="auto">
            <a:xfrm>
              <a:off x="47529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40" name="AutoShape 9"/>
            <p:cNvCxnSpPr>
              <a:cxnSpLocks noChangeShapeType="1"/>
              <a:stCxn id="41" idx="6"/>
              <a:endCxn id="37" idx="2"/>
            </p:cNvCxnSpPr>
            <p:nvPr/>
          </p:nvCxnSpPr>
          <p:spPr bwMode="auto">
            <a:xfrm>
              <a:off x="5300663" y="1485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" name="Oval 10"/>
            <p:cNvSpPr>
              <a:spLocks noChangeArrowheads="1"/>
            </p:cNvSpPr>
            <p:nvPr/>
          </p:nvSpPr>
          <p:spPr bwMode="auto">
            <a:xfrm>
              <a:off x="47529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42" name="AutoShape 11"/>
            <p:cNvCxnSpPr>
              <a:cxnSpLocks noChangeShapeType="1"/>
              <a:stCxn id="41" idx="4"/>
              <a:endCxn id="39" idx="0"/>
            </p:cNvCxnSpPr>
            <p:nvPr/>
          </p:nvCxnSpPr>
          <p:spPr bwMode="auto">
            <a:xfrm>
              <a:off x="50196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" name="Oval 12"/>
            <p:cNvSpPr>
              <a:spLocks noChangeArrowheads="1"/>
            </p:cNvSpPr>
            <p:nvPr/>
          </p:nvSpPr>
          <p:spPr bwMode="auto">
            <a:xfrm>
              <a:off x="65817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44" name="AutoShape 14"/>
            <p:cNvCxnSpPr>
              <a:cxnSpLocks noChangeShapeType="1"/>
              <a:stCxn id="37" idx="6"/>
              <a:endCxn id="43" idx="2"/>
            </p:cNvCxnSpPr>
            <p:nvPr/>
          </p:nvCxnSpPr>
          <p:spPr bwMode="auto">
            <a:xfrm>
              <a:off x="6215063" y="1485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AutoShape 16"/>
            <p:cNvCxnSpPr>
              <a:cxnSpLocks noChangeShapeType="1"/>
            </p:cNvCxnSpPr>
            <p:nvPr/>
          </p:nvCxnSpPr>
          <p:spPr bwMode="auto">
            <a:xfrm>
              <a:off x="7115175" y="1485900"/>
              <a:ext cx="9620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" name="Oval 17"/>
            <p:cNvSpPr>
              <a:spLocks noChangeArrowheads="1"/>
            </p:cNvSpPr>
            <p:nvPr/>
          </p:nvSpPr>
          <p:spPr bwMode="auto">
            <a:xfrm>
              <a:off x="56673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47" name="Oval 18"/>
            <p:cNvSpPr>
              <a:spLocks noChangeArrowheads="1"/>
            </p:cNvSpPr>
            <p:nvPr/>
          </p:nvSpPr>
          <p:spPr bwMode="auto">
            <a:xfrm>
              <a:off x="65817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48" name="AutoShape 21"/>
            <p:cNvCxnSpPr>
              <a:cxnSpLocks noChangeShapeType="1"/>
              <a:stCxn id="43" idx="4"/>
              <a:endCxn id="47" idx="0"/>
            </p:cNvCxnSpPr>
            <p:nvPr/>
          </p:nvCxnSpPr>
          <p:spPr bwMode="auto">
            <a:xfrm>
              <a:off x="68484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5400"/>
            <a:ext cx="9525000" cy="1143000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Chain Rule and HMMs</a:t>
            </a:r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62121"/>
            <a:ext cx="12192000" cy="31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26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5400"/>
            <a:ext cx="9525000" cy="1143000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Chain Rule and HMMs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76400"/>
            <a:ext cx="115824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From the chain rule, </a:t>
            </a: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every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joint distribution over                                         can be written as: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endParaRPr lang="en-US" sz="11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Assuming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that for all </a:t>
            </a:r>
            <a:r>
              <a:rPr lang="en-US" sz="2400" i="1" dirty="0">
                <a:latin typeface="Calibri"/>
                <a:ea typeface="ＭＳ Ｐゴシック" pitchFamily="34" charset="-128"/>
                <a:cs typeface="Calibri"/>
              </a:rPr>
              <a:t>t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: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State independent of all past states and all past evidence given the previous state, i.e.: 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Evidence is independent of all past states and all past evidence given the current state, i.e.: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   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     gives us the expression posited on the earlier slide: </a:t>
            </a:r>
          </a:p>
          <a:p>
            <a:pPr lvl="1"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endParaRPr lang="en-US" sz="1050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828800"/>
            <a:ext cx="2527300" cy="271388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07240"/>
            <a:ext cx="11201400" cy="76456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962400"/>
            <a:ext cx="6618073" cy="374417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8763000" y="0"/>
            <a:ext cx="3324225" cy="1600200"/>
            <a:chOff x="4752975" y="1219200"/>
            <a:chExt cx="3324225" cy="1600200"/>
          </a:xfrm>
        </p:grpSpPr>
        <p:sp>
          <p:nvSpPr>
            <p:cNvPr id="21" name="Oval 6"/>
            <p:cNvSpPr>
              <a:spLocks noChangeArrowheads="1"/>
            </p:cNvSpPr>
            <p:nvPr/>
          </p:nvSpPr>
          <p:spPr bwMode="auto">
            <a:xfrm>
              <a:off x="56673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22" name="AutoShape 7"/>
            <p:cNvCxnSpPr>
              <a:cxnSpLocks noChangeShapeType="1"/>
              <a:stCxn id="21" idx="4"/>
              <a:endCxn id="30" idx="0"/>
            </p:cNvCxnSpPr>
            <p:nvPr/>
          </p:nvCxnSpPr>
          <p:spPr bwMode="auto">
            <a:xfrm>
              <a:off x="59340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" name="Oval 8"/>
            <p:cNvSpPr>
              <a:spLocks noChangeArrowheads="1"/>
            </p:cNvSpPr>
            <p:nvPr/>
          </p:nvSpPr>
          <p:spPr bwMode="auto">
            <a:xfrm>
              <a:off x="47529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24" name="AutoShape 9"/>
            <p:cNvCxnSpPr>
              <a:cxnSpLocks noChangeShapeType="1"/>
              <a:stCxn id="25" idx="6"/>
              <a:endCxn id="21" idx="2"/>
            </p:cNvCxnSpPr>
            <p:nvPr/>
          </p:nvCxnSpPr>
          <p:spPr bwMode="auto">
            <a:xfrm>
              <a:off x="5300663" y="1485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47529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26" name="AutoShape 11"/>
            <p:cNvCxnSpPr>
              <a:cxnSpLocks noChangeShapeType="1"/>
              <a:stCxn id="25" idx="4"/>
              <a:endCxn id="23" idx="0"/>
            </p:cNvCxnSpPr>
            <p:nvPr/>
          </p:nvCxnSpPr>
          <p:spPr bwMode="auto">
            <a:xfrm>
              <a:off x="50196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7" name="Oval 12"/>
            <p:cNvSpPr>
              <a:spLocks noChangeArrowheads="1"/>
            </p:cNvSpPr>
            <p:nvPr/>
          </p:nvSpPr>
          <p:spPr bwMode="auto">
            <a:xfrm>
              <a:off x="65817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28" name="AutoShape 14"/>
            <p:cNvCxnSpPr>
              <a:cxnSpLocks noChangeShapeType="1"/>
              <a:stCxn id="21" idx="6"/>
              <a:endCxn id="27" idx="2"/>
            </p:cNvCxnSpPr>
            <p:nvPr/>
          </p:nvCxnSpPr>
          <p:spPr bwMode="auto">
            <a:xfrm>
              <a:off x="6215063" y="1485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16"/>
            <p:cNvCxnSpPr>
              <a:cxnSpLocks noChangeShapeType="1"/>
            </p:cNvCxnSpPr>
            <p:nvPr/>
          </p:nvCxnSpPr>
          <p:spPr bwMode="auto">
            <a:xfrm>
              <a:off x="7115175" y="1485900"/>
              <a:ext cx="9620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Oval 17"/>
            <p:cNvSpPr>
              <a:spLocks noChangeArrowheads="1"/>
            </p:cNvSpPr>
            <p:nvPr/>
          </p:nvSpPr>
          <p:spPr bwMode="auto">
            <a:xfrm>
              <a:off x="56673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31" name="Oval 18"/>
            <p:cNvSpPr>
              <a:spLocks noChangeArrowheads="1"/>
            </p:cNvSpPr>
            <p:nvPr/>
          </p:nvSpPr>
          <p:spPr bwMode="auto">
            <a:xfrm>
              <a:off x="65817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32" name="AutoShape 21"/>
            <p:cNvCxnSpPr>
              <a:cxnSpLocks noChangeShapeType="1"/>
              <a:stCxn id="27" idx="4"/>
              <a:endCxn id="31" idx="0"/>
            </p:cNvCxnSpPr>
            <p:nvPr/>
          </p:nvCxnSpPr>
          <p:spPr bwMode="auto">
            <a:xfrm>
              <a:off x="68484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469" y="4972050"/>
            <a:ext cx="6945531" cy="361950"/>
          </a:xfrm>
          <a:prstGeom prst="rect">
            <a:avLst/>
          </a:prstGeom>
        </p:spPr>
      </p:pic>
      <p:pic>
        <p:nvPicPr>
          <p:cNvPr id="35" name="Picture 3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5929244"/>
            <a:ext cx="9296400" cy="92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86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Implied Conditional Independencies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124200"/>
            <a:ext cx="11963400" cy="3001964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Many implied conditional independencies, e.g.,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To prove them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Approach 1: follow similar (algebraic) approach to what we did in the Markov models lecture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Approach 2: directly from the graph structure (3 lectures from now)</a:t>
            </a:r>
          </a:p>
          <a:p>
            <a:pPr lvl="2"/>
            <a:r>
              <a:rPr lang="en-US" dirty="0">
                <a:latin typeface="Calibri"/>
                <a:cs typeface="Calibri"/>
              </a:rPr>
              <a:t>Intuition: If path between U and V goes through W, then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572000" y="1219200"/>
            <a:ext cx="3324225" cy="1600200"/>
            <a:chOff x="4752975" y="1219200"/>
            <a:chExt cx="3324225" cy="1600200"/>
          </a:xfrm>
        </p:grpSpPr>
        <p:sp>
          <p:nvSpPr>
            <p:cNvPr id="17" name="Oval 6"/>
            <p:cNvSpPr>
              <a:spLocks noChangeArrowheads="1"/>
            </p:cNvSpPr>
            <p:nvPr/>
          </p:nvSpPr>
          <p:spPr bwMode="auto">
            <a:xfrm>
              <a:off x="56673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18" name="AutoShape 7"/>
            <p:cNvCxnSpPr>
              <a:cxnSpLocks noChangeShapeType="1"/>
              <a:stCxn id="17" idx="4"/>
              <a:endCxn id="26" idx="0"/>
            </p:cNvCxnSpPr>
            <p:nvPr/>
          </p:nvCxnSpPr>
          <p:spPr bwMode="auto">
            <a:xfrm>
              <a:off x="59340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Oval 8"/>
            <p:cNvSpPr>
              <a:spLocks noChangeArrowheads="1"/>
            </p:cNvSpPr>
            <p:nvPr/>
          </p:nvSpPr>
          <p:spPr bwMode="auto">
            <a:xfrm>
              <a:off x="47529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20" name="AutoShape 9"/>
            <p:cNvCxnSpPr>
              <a:cxnSpLocks noChangeShapeType="1"/>
              <a:stCxn id="21" idx="6"/>
              <a:endCxn id="17" idx="2"/>
            </p:cNvCxnSpPr>
            <p:nvPr/>
          </p:nvCxnSpPr>
          <p:spPr bwMode="auto">
            <a:xfrm>
              <a:off x="5300663" y="1485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47529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22" name="AutoShape 11"/>
            <p:cNvCxnSpPr>
              <a:cxnSpLocks noChangeShapeType="1"/>
              <a:stCxn id="21" idx="4"/>
              <a:endCxn id="19" idx="0"/>
            </p:cNvCxnSpPr>
            <p:nvPr/>
          </p:nvCxnSpPr>
          <p:spPr bwMode="auto">
            <a:xfrm>
              <a:off x="50196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" name="Oval 12"/>
            <p:cNvSpPr>
              <a:spLocks noChangeArrowheads="1"/>
            </p:cNvSpPr>
            <p:nvPr/>
          </p:nvSpPr>
          <p:spPr bwMode="auto">
            <a:xfrm>
              <a:off x="6581775" y="1219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24" name="AutoShape 14"/>
            <p:cNvCxnSpPr>
              <a:cxnSpLocks noChangeShapeType="1"/>
              <a:stCxn id="17" idx="6"/>
              <a:endCxn id="23" idx="2"/>
            </p:cNvCxnSpPr>
            <p:nvPr/>
          </p:nvCxnSpPr>
          <p:spPr bwMode="auto">
            <a:xfrm>
              <a:off x="6215063" y="1485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AutoShape 16"/>
            <p:cNvCxnSpPr>
              <a:cxnSpLocks noChangeShapeType="1"/>
            </p:cNvCxnSpPr>
            <p:nvPr/>
          </p:nvCxnSpPr>
          <p:spPr bwMode="auto">
            <a:xfrm>
              <a:off x="7115175" y="1485900"/>
              <a:ext cx="9620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" name="Oval 17"/>
            <p:cNvSpPr>
              <a:spLocks noChangeArrowheads="1"/>
            </p:cNvSpPr>
            <p:nvPr/>
          </p:nvSpPr>
          <p:spPr bwMode="auto">
            <a:xfrm>
              <a:off x="56673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27" name="Oval 18"/>
            <p:cNvSpPr>
              <a:spLocks noChangeArrowheads="1"/>
            </p:cNvSpPr>
            <p:nvPr/>
          </p:nvSpPr>
          <p:spPr bwMode="auto">
            <a:xfrm>
              <a:off x="6581775" y="2286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E</a:t>
              </a:r>
              <a:r>
                <a:rPr lang="en-US" sz="2400" baseline="-2500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28" name="AutoShape 21"/>
            <p:cNvCxnSpPr>
              <a:cxnSpLocks noChangeShapeType="1"/>
              <a:stCxn id="23" idx="4"/>
              <a:endCxn id="27" idx="0"/>
            </p:cNvCxnSpPr>
            <p:nvPr/>
          </p:nvCxnSpPr>
          <p:spPr bwMode="auto">
            <a:xfrm>
              <a:off x="6848475" y="1766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829050"/>
            <a:ext cx="4713073" cy="438150"/>
          </a:xfrm>
          <a:prstGeom prst="rect">
            <a:avLst/>
          </a:prstGeom>
        </p:spPr>
      </p:pic>
      <p:pic>
        <p:nvPicPr>
          <p:cNvPr id="29" name="Picture 2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6400800"/>
            <a:ext cx="1736811" cy="34925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287000" y="6367046"/>
            <a:ext cx="19809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alibri"/>
                <a:cs typeface="Calibri"/>
              </a:rPr>
              <a:t>[Some </a:t>
            </a:r>
            <a:r>
              <a:rPr lang="en-US" sz="1600" dirty="0" err="1">
                <a:latin typeface="Calibri"/>
                <a:cs typeface="Calibri"/>
              </a:rPr>
              <a:t>fineprint</a:t>
            </a:r>
            <a:r>
              <a:rPr lang="en-US" sz="1600" dirty="0">
                <a:latin typeface="Calibri"/>
                <a:cs typeface="Calibri"/>
              </a:rPr>
              <a:t> later]</a:t>
            </a:r>
          </a:p>
        </p:txBody>
      </p:sp>
    </p:spTree>
    <p:extLst>
      <p:ext uri="{BB962C8B-B14F-4D97-AF65-F5344CB8AC3E}">
        <p14:creationId xmlns:p14="http://schemas.microsoft.com/office/powerpoint/2010/main" val="1039634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Markov Models 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Explicit assumption for all   </a:t>
            </a:r>
            <a:r>
              <a:rPr lang="en-US" i="1" dirty="0">
                <a:latin typeface="Calibri"/>
                <a:cs typeface="Calibri"/>
              </a:rPr>
              <a:t>t</a:t>
            </a:r>
            <a:r>
              <a:rPr lang="en-US" dirty="0">
                <a:latin typeface="Calibri"/>
                <a:cs typeface="Calibri"/>
              </a:rPr>
              <a:t> :</a:t>
            </a:r>
          </a:p>
          <a:p>
            <a:r>
              <a:rPr lang="en-US" dirty="0">
                <a:latin typeface="Calibri"/>
                <a:cs typeface="Calibri"/>
              </a:rPr>
              <a:t>Consequence, joint distribution can be written as: </a:t>
            </a:r>
          </a:p>
          <a:p>
            <a:endParaRPr lang="en-US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endParaRPr lang="en-US" sz="1800" dirty="0">
              <a:latin typeface="Calibri"/>
              <a:cs typeface="Calibri"/>
            </a:endParaRPr>
          </a:p>
          <a:p>
            <a:endParaRPr lang="en-US" sz="1000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Implied conditional independencies: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Past variables independent of future variables given the present</a:t>
            </a:r>
          </a:p>
          <a:p>
            <a:pPr marL="457176" lvl="1" indent="0">
              <a:buNone/>
            </a:pPr>
            <a:r>
              <a:rPr lang="en-US" dirty="0">
                <a:latin typeface="Calibri"/>
                <a:cs typeface="Calibri"/>
              </a:rPr>
              <a:t>i.e., if                     or                      then:</a:t>
            </a:r>
          </a:p>
          <a:p>
            <a:r>
              <a:rPr lang="en-US" dirty="0">
                <a:latin typeface="Calibri"/>
                <a:cs typeface="Calibri"/>
              </a:rPr>
              <a:t>Additional explicit assumption:                         is the same for all </a:t>
            </a:r>
            <a:r>
              <a:rPr lang="en-US" i="1" dirty="0">
                <a:latin typeface="Calibri"/>
                <a:cs typeface="Calibri"/>
              </a:rPr>
              <a:t>t</a:t>
            </a:r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524000"/>
            <a:ext cx="4242487" cy="3810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743200"/>
            <a:ext cx="9033208" cy="14478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5410200"/>
            <a:ext cx="2667000" cy="394415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950" y="5505450"/>
            <a:ext cx="1282700" cy="2159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4150" y="5480050"/>
            <a:ext cx="1282700" cy="2159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064250"/>
            <a:ext cx="1843012" cy="33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588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Conditional Independence</a:t>
            </a:r>
          </a:p>
        </p:txBody>
      </p:sp>
      <p:sp>
        <p:nvSpPr>
          <p:cNvPr id="1173507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397001"/>
            <a:ext cx="10896600" cy="472916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HMMs have two important independence properties:</a:t>
            </a:r>
          </a:p>
          <a:p>
            <a:pPr lvl="6">
              <a:lnSpc>
                <a:spcPct val="80000"/>
              </a:lnSpc>
            </a:pPr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Markov hidden process: future depends on past via the present</a:t>
            </a:r>
          </a:p>
          <a:p>
            <a:pPr lvl="5">
              <a:lnSpc>
                <a:spcPct val="80000"/>
              </a:lnSpc>
            </a:pPr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Current observation independent of all else given current state</a:t>
            </a: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lvl="6">
              <a:lnSpc>
                <a:spcPct val="80000"/>
              </a:lnSpc>
            </a:pPr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Quiz: does this mean that evidence variables are guaranteed to be independent?</a:t>
            </a:r>
          </a:p>
          <a:p>
            <a:pPr lvl="6">
              <a:lnSpc>
                <a:spcPct val="80000"/>
              </a:lnSpc>
            </a:pPr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[No, they tend to correlated by the hidden state]</a:t>
            </a:r>
          </a:p>
        </p:txBody>
      </p:sp>
      <p:sp>
        <p:nvSpPr>
          <p:cNvPr id="41987" name="Oval 4"/>
          <p:cNvSpPr>
            <a:spLocks noChangeArrowheads="1"/>
          </p:cNvSpPr>
          <p:nvPr/>
        </p:nvSpPr>
        <p:spPr bwMode="auto">
          <a:xfrm>
            <a:off x="7848600" y="32004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Calibri"/>
                <a:cs typeface="Calibri"/>
              </a:rPr>
              <a:t>X</a:t>
            </a:r>
            <a:r>
              <a:rPr lang="en-US" sz="2400" baseline="-2500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41988" name="AutoShape 5"/>
          <p:cNvCxnSpPr>
            <a:cxnSpLocks noChangeShapeType="1"/>
            <a:stCxn id="41987" idx="4"/>
            <a:endCxn id="42003" idx="0"/>
          </p:cNvCxnSpPr>
          <p:nvPr/>
        </p:nvCxnSpPr>
        <p:spPr bwMode="auto">
          <a:xfrm>
            <a:off x="8115300" y="3748088"/>
            <a:ext cx="0" cy="504825"/>
          </a:xfrm>
          <a:prstGeom prst="straightConnector1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1989" name="Oval 6"/>
          <p:cNvSpPr>
            <a:spLocks noChangeArrowheads="1"/>
          </p:cNvSpPr>
          <p:nvPr/>
        </p:nvSpPr>
        <p:spPr bwMode="auto">
          <a:xfrm>
            <a:off x="4495800" y="32004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2</a:t>
            </a:r>
          </a:p>
        </p:txBody>
      </p:sp>
      <p:cxnSp>
        <p:nvCxnSpPr>
          <p:cNvPr id="41990" name="AutoShape 7"/>
          <p:cNvCxnSpPr>
            <a:cxnSpLocks noChangeShapeType="1"/>
            <a:stCxn id="41989" idx="4"/>
            <a:endCxn id="42000" idx="0"/>
          </p:cNvCxnSpPr>
          <p:nvPr/>
        </p:nvCxnSpPr>
        <p:spPr bwMode="auto">
          <a:xfrm>
            <a:off x="4762500" y="37480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1991" name="Oval 8"/>
          <p:cNvSpPr>
            <a:spLocks noChangeArrowheads="1"/>
          </p:cNvSpPr>
          <p:nvPr/>
        </p:nvSpPr>
        <p:spPr bwMode="auto">
          <a:xfrm>
            <a:off x="35814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41992" name="AutoShape 9"/>
          <p:cNvCxnSpPr>
            <a:cxnSpLocks noChangeShapeType="1"/>
            <a:stCxn id="41993" idx="6"/>
            <a:endCxn id="41989" idx="2"/>
          </p:cNvCxnSpPr>
          <p:nvPr/>
        </p:nvCxnSpPr>
        <p:spPr bwMode="auto">
          <a:xfrm>
            <a:off x="4129088" y="34671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1993" name="Oval 10"/>
          <p:cNvSpPr>
            <a:spLocks noChangeArrowheads="1"/>
          </p:cNvSpPr>
          <p:nvPr/>
        </p:nvSpPr>
        <p:spPr bwMode="auto">
          <a:xfrm>
            <a:off x="3581400" y="32004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41994" name="AutoShape 11"/>
          <p:cNvCxnSpPr>
            <a:cxnSpLocks noChangeShapeType="1"/>
            <a:stCxn id="41993" idx="4"/>
            <a:endCxn id="41991" idx="0"/>
          </p:cNvCxnSpPr>
          <p:nvPr/>
        </p:nvCxnSpPr>
        <p:spPr bwMode="auto">
          <a:xfrm>
            <a:off x="3848100" y="37480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1995" name="Oval 12"/>
          <p:cNvSpPr>
            <a:spLocks noChangeArrowheads="1"/>
          </p:cNvSpPr>
          <p:nvPr/>
        </p:nvSpPr>
        <p:spPr bwMode="auto">
          <a:xfrm>
            <a:off x="5410200" y="32004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3</a:t>
            </a:r>
          </a:p>
        </p:txBody>
      </p:sp>
      <p:cxnSp>
        <p:nvCxnSpPr>
          <p:cNvPr id="41996" name="AutoShape 13"/>
          <p:cNvCxnSpPr>
            <a:cxnSpLocks noChangeShapeType="1"/>
            <a:stCxn id="41995" idx="6"/>
            <a:endCxn id="41998" idx="2"/>
          </p:cNvCxnSpPr>
          <p:nvPr/>
        </p:nvCxnSpPr>
        <p:spPr bwMode="auto">
          <a:xfrm>
            <a:off x="5957888" y="34671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1997" name="AutoShape 14"/>
          <p:cNvCxnSpPr>
            <a:cxnSpLocks noChangeShapeType="1"/>
            <a:stCxn id="41989" idx="6"/>
            <a:endCxn id="41995" idx="2"/>
          </p:cNvCxnSpPr>
          <p:nvPr/>
        </p:nvCxnSpPr>
        <p:spPr bwMode="auto">
          <a:xfrm>
            <a:off x="5043488" y="34671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1998" name="Oval 15"/>
          <p:cNvSpPr>
            <a:spLocks noChangeArrowheads="1"/>
          </p:cNvSpPr>
          <p:nvPr/>
        </p:nvSpPr>
        <p:spPr bwMode="auto">
          <a:xfrm>
            <a:off x="6324600" y="32004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4</a:t>
            </a:r>
          </a:p>
        </p:txBody>
      </p:sp>
      <p:cxnSp>
        <p:nvCxnSpPr>
          <p:cNvPr id="41999" name="AutoShape 16"/>
          <p:cNvCxnSpPr>
            <a:cxnSpLocks noChangeShapeType="1"/>
            <a:stCxn id="41998" idx="6"/>
            <a:endCxn id="41987" idx="2"/>
          </p:cNvCxnSpPr>
          <p:nvPr/>
        </p:nvCxnSpPr>
        <p:spPr bwMode="auto">
          <a:xfrm>
            <a:off x="6872288" y="3467100"/>
            <a:ext cx="9620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2000" name="Oval 17"/>
          <p:cNvSpPr>
            <a:spLocks noChangeArrowheads="1"/>
          </p:cNvSpPr>
          <p:nvPr/>
        </p:nvSpPr>
        <p:spPr bwMode="auto">
          <a:xfrm>
            <a:off x="44958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2</a:t>
            </a:r>
          </a:p>
        </p:txBody>
      </p:sp>
      <p:sp>
        <p:nvSpPr>
          <p:cNvPr id="42001" name="Oval 18"/>
          <p:cNvSpPr>
            <a:spLocks noChangeArrowheads="1"/>
          </p:cNvSpPr>
          <p:nvPr/>
        </p:nvSpPr>
        <p:spPr bwMode="auto">
          <a:xfrm>
            <a:off x="54102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3</a:t>
            </a:r>
          </a:p>
        </p:txBody>
      </p:sp>
      <p:sp>
        <p:nvSpPr>
          <p:cNvPr id="42002" name="Oval 19"/>
          <p:cNvSpPr>
            <a:spLocks noChangeArrowheads="1"/>
          </p:cNvSpPr>
          <p:nvPr/>
        </p:nvSpPr>
        <p:spPr bwMode="auto">
          <a:xfrm>
            <a:off x="63246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4</a:t>
            </a:r>
          </a:p>
        </p:txBody>
      </p:sp>
      <p:sp>
        <p:nvSpPr>
          <p:cNvPr id="42003" name="Oval 20"/>
          <p:cNvSpPr>
            <a:spLocks noChangeArrowheads="1"/>
          </p:cNvSpPr>
          <p:nvPr/>
        </p:nvSpPr>
        <p:spPr bwMode="auto">
          <a:xfrm>
            <a:off x="7848600" y="4267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solidFill>
                  <a:schemeClr val="bg1"/>
                </a:solidFill>
                <a:latin typeface="Calibri"/>
                <a:cs typeface="Calibri"/>
              </a:rPr>
              <a:t>E</a:t>
            </a:r>
            <a:r>
              <a:rPr lang="en-US" sz="2400" baseline="-25000">
                <a:solidFill>
                  <a:schemeClr val="bg1"/>
                </a:solidFill>
                <a:latin typeface="Calibri"/>
                <a:cs typeface="Calibri"/>
              </a:rPr>
              <a:t>5</a:t>
            </a:r>
          </a:p>
        </p:txBody>
      </p:sp>
      <p:cxnSp>
        <p:nvCxnSpPr>
          <p:cNvPr id="42004" name="AutoShape 21"/>
          <p:cNvCxnSpPr>
            <a:cxnSpLocks noChangeShapeType="1"/>
            <a:stCxn id="41995" idx="4"/>
            <a:endCxn id="42001" idx="0"/>
          </p:cNvCxnSpPr>
          <p:nvPr/>
        </p:nvCxnSpPr>
        <p:spPr bwMode="auto">
          <a:xfrm>
            <a:off x="5676900" y="37480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005" name="AutoShape 22"/>
          <p:cNvCxnSpPr>
            <a:cxnSpLocks noChangeShapeType="1"/>
            <a:stCxn id="41998" idx="4"/>
            <a:endCxn id="42002" idx="0"/>
          </p:cNvCxnSpPr>
          <p:nvPr/>
        </p:nvCxnSpPr>
        <p:spPr bwMode="auto">
          <a:xfrm>
            <a:off x="6591300" y="37480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50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Real HMM Examples</a:t>
            </a:r>
          </a:p>
        </p:txBody>
      </p:sp>
      <p:sp>
        <p:nvSpPr>
          <p:cNvPr id="43010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397001"/>
            <a:ext cx="10337800" cy="472916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Speech recognition HMMs: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</a:rPr>
              <a:t>Observations are acoustic signals (continuous valued)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</a:rPr>
              <a:t>States are specific positions in specific words (so, tens of thousands)</a:t>
            </a:r>
          </a:p>
          <a:p>
            <a:pPr lvl="1">
              <a:lnSpc>
                <a:spcPct val="9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Machine translation HMMs: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</a:rPr>
              <a:t>Observations are words (tens of thousands)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</a:rPr>
              <a:t>States are translation options</a:t>
            </a:r>
          </a:p>
          <a:p>
            <a:pPr lvl="1">
              <a:lnSpc>
                <a:spcPct val="9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</a:rPr>
              <a:t>Robot tracking: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</a:rPr>
              <a:t>Observations are range readings (continuous)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</a:rPr>
              <a:t>States are positions on a map (continuous)</a:t>
            </a:r>
          </a:p>
          <a:p>
            <a:pPr lvl="1">
              <a:lnSpc>
                <a:spcPct val="90000"/>
              </a:lnSpc>
            </a:pPr>
            <a:endParaRPr lang="en-US" sz="2000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Filtering / Monitoring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523999"/>
            <a:ext cx="8458200" cy="4602165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Filtering, or monitoring, is the task of tracking the distribution </a:t>
            </a:r>
            <a:r>
              <a:rPr lang="en-US" sz="2400" dirty="0" err="1">
                <a:ea typeface="ＭＳ Ｐゴシック" pitchFamily="34" charset="-128"/>
              </a:rPr>
              <a:t>B</a:t>
            </a:r>
            <a:r>
              <a:rPr lang="en-US" sz="2400" baseline="-25000" dirty="0" err="1">
                <a:ea typeface="ＭＳ Ｐゴシック" pitchFamily="34" charset="-128"/>
              </a:rPr>
              <a:t>t</a:t>
            </a:r>
            <a:r>
              <a:rPr lang="en-US" sz="2400" dirty="0">
                <a:ea typeface="ＭＳ Ｐゴシック" pitchFamily="34" charset="-128"/>
              </a:rPr>
              <a:t>(X) = </a:t>
            </a:r>
            <a:r>
              <a:rPr lang="en-US" sz="2400" dirty="0" err="1">
                <a:ea typeface="ＭＳ Ｐゴシック" pitchFamily="34" charset="-128"/>
              </a:rPr>
              <a:t>P</a:t>
            </a:r>
            <a:r>
              <a:rPr lang="en-US" sz="2400" baseline="-25000" dirty="0" err="1">
                <a:ea typeface="ＭＳ Ｐゴシック" pitchFamily="34" charset="-128"/>
              </a:rPr>
              <a:t>t</a:t>
            </a:r>
            <a:r>
              <a:rPr lang="en-US" sz="2400" dirty="0">
                <a:ea typeface="ＭＳ Ｐゴシック" pitchFamily="34" charset="-128"/>
              </a:rPr>
              <a:t>(</a:t>
            </a:r>
            <a:r>
              <a:rPr lang="en-US" sz="2400" dirty="0" err="1">
                <a:ea typeface="ＭＳ Ｐゴシック" pitchFamily="34" charset="-128"/>
              </a:rPr>
              <a:t>X</a:t>
            </a:r>
            <a:r>
              <a:rPr lang="en-US" sz="2400" baseline="-25000" dirty="0" err="1">
                <a:ea typeface="ＭＳ Ｐゴシック" pitchFamily="34" charset="-128"/>
              </a:rPr>
              <a:t>t</a:t>
            </a:r>
            <a:r>
              <a:rPr lang="en-US" sz="2400" dirty="0">
                <a:ea typeface="ＭＳ Ｐゴシック" pitchFamily="34" charset="-128"/>
              </a:rPr>
              <a:t> | e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, …, e</a:t>
            </a:r>
            <a:r>
              <a:rPr lang="en-US" sz="2400" baseline="-25000" dirty="0">
                <a:ea typeface="ＭＳ Ｐゴシック" pitchFamily="34" charset="-128"/>
              </a:rPr>
              <a:t>t</a:t>
            </a:r>
            <a:r>
              <a:rPr lang="en-US" sz="2400" dirty="0">
                <a:ea typeface="ＭＳ Ｐゴシック" pitchFamily="34" charset="-128"/>
              </a:rPr>
              <a:t>) (the belief state) over time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We start with B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(X) in an initial setting, usually uniform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As time passes, or we get observations, we update B(X)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The </a:t>
            </a:r>
            <a:r>
              <a:rPr lang="en-US" sz="2400" dirty="0" err="1">
                <a:ea typeface="ＭＳ Ｐゴシック" pitchFamily="34" charset="-128"/>
              </a:rPr>
              <a:t>Kalman</a:t>
            </a:r>
            <a:r>
              <a:rPr lang="en-US" sz="2400" dirty="0">
                <a:ea typeface="ＭＳ Ｐゴシック" pitchFamily="34" charset="-128"/>
              </a:rPr>
              <a:t> filter was invented in the 60’</a:t>
            </a:r>
            <a:r>
              <a:rPr lang="en-US" altLang="ja-JP" sz="2400" dirty="0">
                <a:ea typeface="ＭＳ Ｐゴシック" pitchFamily="34" charset="-128"/>
              </a:rPr>
              <a:t>s and first implemented as a method of trajectory estimation for the Apollo program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alibri"/>
                <a:ea typeface="ＭＳ Ｐゴシック" pitchFamily="34" charset="-128"/>
                <a:cs typeface="Calibri"/>
              </a:rPr>
              <a:t>Example: Robot Localization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5334000"/>
            <a:ext cx="7772400" cy="1271588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t=0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Sensor model: can read in which directions there is a wall, never more than 1 mistake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Motion model: may not execute action with small prob.</a:t>
            </a:r>
          </a:p>
        </p:txBody>
      </p:sp>
      <p:sp>
        <p:nvSpPr>
          <p:cNvPr id="47107" name="Rectangle 4"/>
          <p:cNvSpPr>
            <a:spLocks noChangeArrowheads="1"/>
          </p:cNvSpPr>
          <p:nvPr/>
        </p:nvSpPr>
        <p:spPr bwMode="auto">
          <a:xfrm>
            <a:off x="22860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08" name="Rectangle 5"/>
          <p:cNvSpPr>
            <a:spLocks noChangeArrowheads="1"/>
          </p:cNvSpPr>
          <p:nvPr/>
        </p:nvSpPr>
        <p:spPr bwMode="auto">
          <a:xfrm>
            <a:off x="28194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33528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0" name="Rectangle 7"/>
          <p:cNvSpPr>
            <a:spLocks noChangeArrowheads="1"/>
          </p:cNvSpPr>
          <p:nvPr/>
        </p:nvSpPr>
        <p:spPr bwMode="auto">
          <a:xfrm>
            <a:off x="38862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1" name="Rectangle 8"/>
          <p:cNvSpPr>
            <a:spLocks noChangeArrowheads="1"/>
          </p:cNvSpPr>
          <p:nvPr/>
        </p:nvSpPr>
        <p:spPr bwMode="auto">
          <a:xfrm>
            <a:off x="44196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2" name="Rectangle 9"/>
          <p:cNvSpPr>
            <a:spLocks noChangeArrowheads="1"/>
          </p:cNvSpPr>
          <p:nvPr/>
        </p:nvSpPr>
        <p:spPr bwMode="auto">
          <a:xfrm>
            <a:off x="49530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3" name="Rectangle 10"/>
          <p:cNvSpPr>
            <a:spLocks noChangeArrowheads="1"/>
          </p:cNvSpPr>
          <p:nvPr/>
        </p:nvSpPr>
        <p:spPr bwMode="auto">
          <a:xfrm>
            <a:off x="54864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4" name="Rectangle 11"/>
          <p:cNvSpPr>
            <a:spLocks noChangeArrowheads="1"/>
          </p:cNvSpPr>
          <p:nvPr/>
        </p:nvSpPr>
        <p:spPr bwMode="auto">
          <a:xfrm>
            <a:off x="6019800" y="21336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5" name="Rectangle 12"/>
          <p:cNvSpPr>
            <a:spLocks noChangeArrowheads="1"/>
          </p:cNvSpPr>
          <p:nvPr/>
        </p:nvSpPr>
        <p:spPr bwMode="auto">
          <a:xfrm>
            <a:off x="2286000" y="26670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6" name="Rectangle 13"/>
          <p:cNvSpPr>
            <a:spLocks noChangeArrowheads="1"/>
          </p:cNvSpPr>
          <p:nvPr/>
        </p:nvSpPr>
        <p:spPr bwMode="auto">
          <a:xfrm>
            <a:off x="4953000" y="26670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7" name="Rectangle 14"/>
          <p:cNvSpPr>
            <a:spLocks noChangeArrowheads="1"/>
          </p:cNvSpPr>
          <p:nvPr/>
        </p:nvSpPr>
        <p:spPr bwMode="auto">
          <a:xfrm>
            <a:off x="6019800" y="26670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8" name="Rectangle 15"/>
          <p:cNvSpPr>
            <a:spLocks noChangeArrowheads="1"/>
          </p:cNvSpPr>
          <p:nvPr/>
        </p:nvSpPr>
        <p:spPr bwMode="auto">
          <a:xfrm>
            <a:off x="2286000" y="32004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19" name="Rectangle 16"/>
          <p:cNvSpPr>
            <a:spLocks noChangeArrowheads="1"/>
          </p:cNvSpPr>
          <p:nvPr/>
        </p:nvSpPr>
        <p:spPr bwMode="auto">
          <a:xfrm>
            <a:off x="4953000" y="32004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0" name="Rectangle 17"/>
          <p:cNvSpPr>
            <a:spLocks noChangeArrowheads="1"/>
          </p:cNvSpPr>
          <p:nvPr/>
        </p:nvSpPr>
        <p:spPr bwMode="auto">
          <a:xfrm>
            <a:off x="6019800" y="32004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1" name="Rectangle 18"/>
          <p:cNvSpPr>
            <a:spLocks noChangeArrowheads="1"/>
          </p:cNvSpPr>
          <p:nvPr/>
        </p:nvSpPr>
        <p:spPr bwMode="auto">
          <a:xfrm>
            <a:off x="22860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2" name="Rectangle 19"/>
          <p:cNvSpPr>
            <a:spLocks noChangeArrowheads="1"/>
          </p:cNvSpPr>
          <p:nvPr/>
        </p:nvSpPr>
        <p:spPr bwMode="auto">
          <a:xfrm>
            <a:off x="28194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3" name="Rectangle 20"/>
          <p:cNvSpPr>
            <a:spLocks noChangeArrowheads="1"/>
          </p:cNvSpPr>
          <p:nvPr/>
        </p:nvSpPr>
        <p:spPr bwMode="auto">
          <a:xfrm>
            <a:off x="33528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4" name="Rectangle 21"/>
          <p:cNvSpPr>
            <a:spLocks noChangeArrowheads="1"/>
          </p:cNvSpPr>
          <p:nvPr/>
        </p:nvSpPr>
        <p:spPr bwMode="auto">
          <a:xfrm>
            <a:off x="38862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5" name="Rectangle 22"/>
          <p:cNvSpPr>
            <a:spLocks noChangeArrowheads="1"/>
          </p:cNvSpPr>
          <p:nvPr/>
        </p:nvSpPr>
        <p:spPr bwMode="auto">
          <a:xfrm>
            <a:off x="44196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6" name="Rectangle 23"/>
          <p:cNvSpPr>
            <a:spLocks noChangeArrowheads="1"/>
          </p:cNvSpPr>
          <p:nvPr/>
        </p:nvSpPr>
        <p:spPr bwMode="auto">
          <a:xfrm>
            <a:off x="49530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7" name="Rectangle 24"/>
          <p:cNvSpPr>
            <a:spLocks noChangeArrowheads="1"/>
          </p:cNvSpPr>
          <p:nvPr/>
        </p:nvSpPr>
        <p:spPr bwMode="auto">
          <a:xfrm>
            <a:off x="54864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8" name="Rectangle 25"/>
          <p:cNvSpPr>
            <a:spLocks noChangeArrowheads="1"/>
          </p:cNvSpPr>
          <p:nvPr/>
        </p:nvSpPr>
        <p:spPr bwMode="auto">
          <a:xfrm>
            <a:off x="6019800" y="3733800"/>
            <a:ext cx="533400" cy="533400"/>
          </a:xfrm>
          <a:prstGeom prst="rect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29" name="Rectangle 26"/>
          <p:cNvSpPr>
            <a:spLocks noChangeArrowheads="1"/>
          </p:cNvSpPr>
          <p:nvPr/>
        </p:nvSpPr>
        <p:spPr bwMode="auto">
          <a:xfrm>
            <a:off x="2819400" y="2667000"/>
            <a:ext cx="2133600" cy="1066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30" name="Rectangle 27"/>
          <p:cNvSpPr>
            <a:spLocks noChangeArrowheads="1"/>
          </p:cNvSpPr>
          <p:nvPr/>
        </p:nvSpPr>
        <p:spPr bwMode="auto">
          <a:xfrm>
            <a:off x="2286000" y="2133600"/>
            <a:ext cx="4267200" cy="213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31" name="Rectangle 28"/>
          <p:cNvSpPr>
            <a:spLocks noChangeArrowheads="1"/>
          </p:cNvSpPr>
          <p:nvPr/>
        </p:nvSpPr>
        <p:spPr bwMode="auto">
          <a:xfrm>
            <a:off x="5486400" y="2667000"/>
            <a:ext cx="5334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32" name="Rectangle 29"/>
          <p:cNvSpPr>
            <a:spLocks noChangeArrowheads="1"/>
          </p:cNvSpPr>
          <p:nvPr/>
        </p:nvSpPr>
        <p:spPr bwMode="auto">
          <a:xfrm>
            <a:off x="2286000" y="4724400"/>
            <a:ext cx="4267200" cy="228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33" name="Rectangle 30"/>
          <p:cNvSpPr>
            <a:spLocks noChangeArrowheads="1"/>
          </p:cNvSpPr>
          <p:nvPr/>
        </p:nvSpPr>
        <p:spPr bwMode="auto">
          <a:xfrm>
            <a:off x="44196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de-DE" sz="2000">
                <a:latin typeface="Calibri"/>
                <a:cs typeface="Calibri"/>
              </a:rPr>
              <a:t>1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47134" name="Rectangle 31"/>
          <p:cNvSpPr>
            <a:spLocks noChangeArrowheads="1"/>
          </p:cNvSpPr>
          <p:nvPr/>
        </p:nvSpPr>
        <p:spPr bwMode="auto">
          <a:xfrm>
            <a:off x="22860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de-DE" sz="2000">
                <a:latin typeface="Calibri"/>
                <a:cs typeface="Calibri"/>
              </a:rPr>
              <a:t>0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47135" name="Rectangle 32"/>
          <p:cNvSpPr>
            <a:spLocks noChangeArrowheads="1"/>
          </p:cNvSpPr>
          <p:nvPr/>
        </p:nvSpPr>
        <p:spPr bwMode="auto">
          <a:xfrm>
            <a:off x="762000" y="4953000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de-DE" sz="2000">
                <a:latin typeface="Calibri"/>
                <a:cs typeface="Calibri"/>
              </a:rPr>
              <a:t>Prob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47136" name="Oval 33"/>
          <p:cNvSpPr>
            <a:spLocks noChangeArrowheads="1"/>
          </p:cNvSpPr>
          <p:nvPr/>
        </p:nvSpPr>
        <p:spPr bwMode="auto">
          <a:xfrm>
            <a:off x="2895600" y="2209800"/>
            <a:ext cx="381000" cy="381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37" name="Line 34"/>
          <p:cNvSpPr>
            <a:spLocks noChangeShapeType="1"/>
          </p:cNvSpPr>
          <p:nvPr/>
        </p:nvSpPr>
        <p:spPr bwMode="auto">
          <a:xfrm flipV="1">
            <a:off x="3090863" y="18764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38" name="Line 35"/>
          <p:cNvSpPr>
            <a:spLocks noChangeShapeType="1"/>
          </p:cNvSpPr>
          <p:nvPr/>
        </p:nvSpPr>
        <p:spPr bwMode="auto">
          <a:xfrm>
            <a:off x="3086100" y="2586038"/>
            <a:ext cx="0" cy="257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39" name="Line 36"/>
          <p:cNvSpPr>
            <a:spLocks noChangeShapeType="1"/>
          </p:cNvSpPr>
          <p:nvPr/>
        </p:nvSpPr>
        <p:spPr bwMode="auto">
          <a:xfrm flipH="1">
            <a:off x="2643188" y="2400300"/>
            <a:ext cx="242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40" name="Line 37"/>
          <p:cNvSpPr>
            <a:spLocks noChangeShapeType="1"/>
          </p:cNvSpPr>
          <p:nvPr/>
        </p:nvSpPr>
        <p:spPr bwMode="auto">
          <a:xfrm flipH="1">
            <a:off x="3295650" y="2409825"/>
            <a:ext cx="2428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141" name="Text Box 38"/>
          <p:cNvSpPr txBox="1">
            <a:spLocks noChangeArrowheads="1"/>
          </p:cNvSpPr>
          <p:nvPr/>
        </p:nvSpPr>
        <p:spPr bwMode="auto">
          <a:xfrm>
            <a:off x="152400" y="1295400"/>
            <a:ext cx="1676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 i="1" dirty="0">
                <a:latin typeface="Calibri"/>
                <a:cs typeface="Calibri"/>
              </a:rPr>
              <a:t>Example from </a:t>
            </a:r>
            <a:r>
              <a:rPr lang="de-DE" sz="1600" i="1" dirty="0">
                <a:latin typeface="Calibri"/>
                <a:cs typeface="Calibri"/>
              </a:rPr>
              <a:t>Michael Pfeiffer</a:t>
            </a:r>
            <a:endParaRPr lang="en-US" sz="1600" i="1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057400"/>
            <a:ext cx="3536186" cy="226632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alibri"/>
                <a:ea typeface="ＭＳ Ｐゴシック" pitchFamily="34" charset="-128"/>
                <a:cs typeface="Calibri"/>
              </a:rPr>
              <a:t>Example: Robot Localization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5257800"/>
            <a:ext cx="8534400" cy="119538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t=1</a:t>
            </a:r>
          </a:p>
          <a:p>
            <a:pPr algn="ctr">
              <a:buFont typeface="Wingdings" pitchFamily="2" charset="2"/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Lighter grey: was possible to get the reading, but less likely b/c required 1 mistake</a:t>
            </a:r>
          </a:p>
        </p:txBody>
      </p:sp>
      <p:sp>
        <p:nvSpPr>
          <p:cNvPr id="49155" name="Rectangle 4"/>
          <p:cNvSpPr>
            <a:spLocks noChangeArrowheads="1"/>
          </p:cNvSpPr>
          <p:nvPr/>
        </p:nvSpPr>
        <p:spPr bwMode="auto">
          <a:xfrm>
            <a:off x="22860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56" name="Rectangle 5"/>
          <p:cNvSpPr>
            <a:spLocks noChangeArrowheads="1"/>
          </p:cNvSpPr>
          <p:nvPr/>
        </p:nvSpPr>
        <p:spPr bwMode="auto">
          <a:xfrm>
            <a:off x="2819400" y="21336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57" name="Rectangle 6"/>
          <p:cNvSpPr>
            <a:spLocks noChangeArrowheads="1"/>
          </p:cNvSpPr>
          <p:nvPr/>
        </p:nvSpPr>
        <p:spPr bwMode="auto">
          <a:xfrm>
            <a:off x="3352800" y="21336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58" name="Rectangle 7"/>
          <p:cNvSpPr>
            <a:spLocks noChangeArrowheads="1"/>
          </p:cNvSpPr>
          <p:nvPr/>
        </p:nvSpPr>
        <p:spPr bwMode="auto">
          <a:xfrm>
            <a:off x="3886200" y="21336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59" name="Rectangle 8"/>
          <p:cNvSpPr>
            <a:spLocks noChangeArrowheads="1"/>
          </p:cNvSpPr>
          <p:nvPr/>
        </p:nvSpPr>
        <p:spPr bwMode="auto">
          <a:xfrm>
            <a:off x="4419600" y="21336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0" name="Rectangle 9"/>
          <p:cNvSpPr>
            <a:spLocks noChangeArrowheads="1"/>
          </p:cNvSpPr>
          <p:nvPr/>
        </p:nvSpPr>
        <p:spPr bwMode="auto">
          <a:xfrm>
            <a:off x="49530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1" name="Rectangle 10"/>
          <p:cNvSpPr>
            <a:spLocks noChangeArrowheads="1"/>
          </p:cNvSpPr>
          <p:nvPr/>
        </p:nvSpPr>
        <p:spPr bwMode="auto">
          <a:xfrm>
            <a:off x="5486400" y="21336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2" name="Rectangle 11"/>
          <p:cNvSpPr>
            <a:spLocks noChangeArrowheads="1"/>
          </p:cNvSpPr>
          <p:nvPr/>
        </p:nvSpPr>
        <p:spPr bwMode="auto">
          <a:xfrm>
            <a:off x="60198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3" name="Rectangle 12"/>
          <p:cNvSpPr>
            <a:spLocks noChangeArrowheads="1"/>
          </p:cNvSpPr>
          <p:nvPr/>
        </p:nvSpPr>
        <p:spPr bwMode="auto">
          <a:xfrm>
            <a:off x="2286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4" name="Rectangle 13"/>
          <p:cNvSpPr>
            <a:spLocks noChangeArrowheads="1"/>
          </p:cNvSpPr>
          <p:nvPr/>
        </p:nvSpPr>
        <p:spPr bwMode="auto">
          <a:xfrm>
            <a:off x="4953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5" name="Rectangle 14"/>
          <p:cNvSpPr>
            <a:spLocks noChangeArrowheads="1"/>
          </p:cNvSpPr>
          <p:nvPr/>
        </p:nvSpPr>
        <p:spPr bwMode="auto">
          <a:xfrm>
            <a:off x="60198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6" name="Rectangle 15"/>
          <p:cNvSpPr>
            <a:spLocks noChangeArrowheads="1"/>
          </p:cNvSpPr>
          <p:nvPr/>
        </p:nvSpPr>
        <p:spPr bwMode="auto">
          <a:xfrm>
            <a:off x="2286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7" name="Rectangle 16"/>
          <p:cNvSpPr>
            <a:spLocks noChangeArrowheads="1"/>
          </p:cNvSpPr>
          <p:nvPr/>
        </p:nvSpPr>
        <p:spPr bwMode="auto">
          <a:xfrm>
            <a:off x="4953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8" name="Rectangle 17"/>
          <p:cNvSpPr>
            <a:spLocks noChangeArrowheads="1"/>
          </p:cNvSpPr>
          <p:nvPr/>
        </p:nvSpPr>
        <p:spPr bwMode="auto">
          <a:xfrm>
            <a:off x="60198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69" name="Rectangle 18"/>
          <p:cNvSpPr>
            <a:spLocks noChangeArrowheads="1"/>
          </p:cNvSpPr>
          <p:nvPr/>
        </p:nvSpPr>
        <p:spPr bwMode="auto">
          <a:xfrm>
            <a:off x="22860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0" name="Rectangle 19"/>
          <p:cNvSpPr>
            <a:spLocks noChangeArrowheads="1"/>
          </p:cNvSpPr>
          <p:nvPr/>
        </p:nvSpPr>
        <p:spPr bwMode="auto">
          <a:xfrm>
            <a:off x="2819400" y="37338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1" name="Rectangle 20"/>
          <p:cNvSpPr>
            <a:spLocks noChangeArrowheads="1"/>
          </p:cNvSpPr>
          <p:nvPr/>
        </p:nvSpPr>
        <p:spPr bwMode="auto">
          <a:xfrm>
            <a:off x="3352800" y="37338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2" name="Rectangle 21"/>
          <p:cNvSpPr>
            <a:spLocks noChangeArrowheads="1"/>
          </p:cNvSpPr>
          <p:nvPr/>
        </p:nvSpPr>
        <p:spPr bwMode="auto">
          <a:xfrm>
            <a:off x="3886200" y="37338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3" name="Rectangle 22"/>
          <p:cNvSpPr>
            <a:spLocks noChangeArrowheads="1"/>
          </p:cNvSpPr>
          <p:nvPr/>
        </p:nvSpPr>
        <p:spPr bwMode="auto">
          <a:xfrm>
            <a:off x="4419600" y="37338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4" name="Rectangle 23"/>
          <p:cNvSpPr>
            <a:spLocks noChangeArrowheads="1"/>
          </p:cNvSpPr>
          <p:nvPr/>
        </p:nvSpPr>
        <p:spPr bwMode="auto">
          <a:xfrm>
            <a:off x="49530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5" name="Rectangle 24"/>
          <p:cNvSpPr>
            <a:spLocks noChangeArrowheads="1"/>
          </p:cNvSpPr>
          <p:nvPr/>
        </p:nvSpPr>
        <p:spPr bwMode="auto">
          <a:xfrm>
            <a:off x="5486400" y="3733800"/>
            <a:ext cx="533400" cy="533400"/>
          </a:xfrm>
          <a:prstGeom prst="rect">
            <a:avLst/>
          </a:prstGeom>
          <a:solidFill>
            <a:srgbClr val="77777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6" name="Rectangle 25"/>
          <p:cNvSpPr>
            <a:spLocks noChangeArrowheads="1"/>
          </p:cNvSpPr>
          <p:nvPr/>
        </p:nvSpPr>
        <p:spPr bwMode="auto">
          <a:xfrm>
            <a:off x="60198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7" name="Rectangle 26"/>
          <p:cNvSpPr>
            <a:spLocks noChangeArrowheads="1"/>
          </p:cNvSpPr>
          <p:nvPr/>
        </p:nvSpPr>
        <p:spPr bwMode="auto">
          <a:xfrm>
            <a:off x="2819400" y="2667000"/>
            <a:ext cx="2133600" cy="1066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8" name="Rectangle 27"/>
          <p:cNvSpPr>
            <a:spLocks noChangeArrowheads="1"/>
          </p:cNvSpPr>
          <p:nvPr/>
        </p:nvSpPr>
        <p:spPr bwMode="auto">
          <a:xfrm>
            <a:off x="2286000" y="2133600"/>
            <a:ext cx="4267200" cy="213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79" name="Rectangle 28"/>
          <p:cNvSpPr>
            <a:spLocks noChangeArrowheads="1"/>
          </p:cNvSpPr>
          <p:nvPr/>
        </p:nvSpPr>
        <p:spPr bwMode="auto">
          <a:xfrm>
            <a:off x="5486400" y="2667000"/>
            <a:ext cx="5334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80" name="Line 29"/>
          <p:cNvSpPr>
            <a:spLocks noChangeShapeType="1"/>
          </p:cNvSpPr>
          <p:nvPr/>
        </p:nvSpPr>
        <p:spPr bwMode="auto">
          <a:xfrm>
            <a:off x="3300413" y="2400300"/>
            <a:ext cx="27146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81" name="Oval 30"/>
          <p:cNvSpPr>
            <a:spLocks noChangeArrowheads="1"/>
          </p:cNvSpPr>
          <p:nvPr/>
        </p:nvSpPr>
        <p:spPr bwMode="auto">
          <a:xfrm>
            <a:off x="2895600" y="2209800"/>
            <a:ext cx="381000" cy="381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82" name="Line 31"/>
          <p:cNvSpPr>
            <a:spLocks noChangeShapeType="1"/>
          </p:cNvSpPr>
          <p:nvPr/>
        </p:nvSpPr>
        <p:spPr bwMode="auto">
          <a:xfrm flipV="1">
            <a:off x="3090863" y="1876425"/>
            <a:ext cx="0" cy="304800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83" name="Line 32"/>
          <p:cNvSpPr>
            <a:spLocks noChangeShapeType="1"/>
          </p:cNvSpPr>
          <p:nvPr/>
        </p:nvSpPr>
        <p:spPr bwMode="auto">
          <a:xfrm>
            <a:off x="3086100" y="2586038"/>
            <a:ext cx="0" cy="257175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84" name="Line 33"/>
          <p:cNvSpPr>
            <a:spLocks noChangeShapeType="1"/>
          </p:cNvSpPr>
          <p:nvPr/>
        </p:nvSpPr>
        <p:spPr bwMode="auto">
          <a:xfrm flipH="1">
            <a:off x="2643188" y="2400300"/>
            <a:ext cx="24288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85" name="Rectangle 34"/>
          <p:cNvSpPr>
            <a:spLocks noChangeArrowheads="1"/>
          </p:cNvSpPr>
          <p:nvPr/>
        </p:nvSpPr>
        <p:spPr bwMode="auto">
          <a:xfrm>
            <a:off x="2286000" y="4724400"/>
            <a:ext cx="4267200" cy="228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9186" name="Rectangle 35"/>
          <p:cNvSpPr>
            <a:spLocks noChangeArrowheads="1"/>
          </p:cNvSpPr>
          <p:nvPr/>
        </p:nvSpPr>
        <p:spPr bwMode="auto">
          <a:xfrm>
            <a:off x="44196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de-DE" sz="2000">
                <a:latin typeface="Calibri"/>
                <a:cs typeface="Calibri"/>
              </a:rPr>
              <a:t>1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49187" name="Rectangle 36"/>
          <p:cNvSpPr>
            <a:spLocks noChangeArrowheads="1"/>
          </p:cNvSpPr>
          <p:nvPr/>
        </p:nvSpPr>
        <p:spPr bwMode="auto">
          <a:xfrm>
            <a:off x="22860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de-DE" sz="2000">
                <a:latin typeface="Calibri"/>
                <a:cs typeface="Calibri"/>
              </a:rPr>
              <a:t>0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49188" name="Rectangle 37"/>
          <p:cNvSpPr>
            <a:spLocks noChangeArrowheads="1"/>
          </p:cNvSpPr>
          <p:nvPr/>
        </p:nvSpPr>
        <p:spPr bwMode="auto">
          <a:xfrm>
            <a:off x="762000" y="4953000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de-DE" sz="2000">
                <a:latin typeface="Calibri"/>
                <a:cs typeface="Calibri"/>
              </a:rPr>
              <a:t>Prob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1199142" name="AutoShape 38"/>
          <p:cNvSpPr>
            <a:spLocks noChangeArrowheads="1"/>
          </p:cNvSpPr>
          <p:nvPr/>
        </p:nvSpPr>
        <p:spPr bwMode="auto">
          <a:xfrm>
            <a:off x="3276600" y="22860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057400"/>
            <a:ext cx="3536186" cy="2266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9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91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alibri"/>
                <a:ea typeface="ＭＳ Ｐゴシック" pitchFamily="34" charset="-128"/>
                <a:cs typeface="Calibri"/>
              </a:rPr>
              <a:t>Example: Robot Localization</a:t>
            </a:r>
          </a:p>
        </p:txBody>
      </p:sp>
      <p:sp>
        <p:nvSpPr>
          <p:cNvPr id="51202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5767388"/>
            <a:ext cx="7772400" cy="9144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latin typeface="Calibri"/>
                <a:ea typeface="ＭＳ Ｐゴシック" pitchFamily="34" charset="-128"/>
                <a:cs typeface="Calibri"/>
              </a:rPr>
              <a:t>t=2</a:t>
            </a:r>
          </a:p>
        </p:txBody>
      </p:sp>
      <p:sp>
        <p:nvSpPr>
          <p:cNvPr id="51203" name="Rectangle 4"/>
          <p:cNvSpPr>
            <a:spLocks noChangeArrowheads="1"/>
          </p:cNvSpPr>
          <p:nvPr/>
        </p:nvSpPr>
        <p:spPr bwMode="auto">
          <a:xfrm>
            <a:off x="22860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04" name="Rectangle 5"/>
          <p:cNvSpPr>
            <a:spLocks noChangeArrowheads="1"/>
          </p:cNvSpPr>
          <p:nvPr/>
        </p:nvSpPr>
        <p:spPr bwMode="auto">
          <a:xfrm>
            <a:off x="28194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05" name="Rectangle 6"/>
          <p:cNvSpPr>
            <a:spLocks noChangeArrowheads="1"/>
          </p:cNvSpPr>
          <p:nvPr/>
        </p:nvSpPr>
        <p:spPr bwMode="auto">
          <a:xfrm>
            <a:off x="3352800" y="2133600"/>
            <a:ext cx="533400" cy="5334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06" name="Rectangle 7"/>
          <p:cNvSpPr>
            <a:spLocks noChangeArrowheads="1"/>
          </p:cNvSpPr>
          <p:nvPr/>
        </p:nvSpPr>
        <p:spPr bwMode="auto">
          <a:xfrm>
            <a:off x="3886200" y="2133600"/>
            <a:ext cx="533400" cy="5334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07" name="Rectangle 8"/>
          <p:cNvSpPr>
            <a:spLocks noChangeArrowheads="1"/>
          </p:cNvSpPr>
          <p:nvPr/>
        </p:nvSpPr>
        <p:spPr bwMode="auto">
          <a:xfrm>
            <a:off x="4419600" y="2133600"/>
            <a:ext cx="533400" cy="5334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08" name="Rectangle 9"/>
          <p:cNvSpPr>
            <a:spLocks noChangeArrowheads="1"/>
          </p:cNvSpPr>
          <p:nvPr/>
        </p:nvSpPr>
        <p:spPr bwMode="auto">
          <a:xfrm>
            <a:off x="49530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09" name="Rectangle 10"/>
          <p:cNvSpPr>
            <a:spLocks noChangeArrowheads="1"/>
          </p:cNvSpPr>
          <p:nvPr/>
        </p:nvSpPr>
        <p:spPr bwMode="auto">
          <a:xfrm>
            <a:off x="54864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0" name="Rectangle 11"/>
          <p:cNvSpPr>
            <a:spLocks noChangeArrowheads="1"/>
          </p:cNvSpPr>
          <p:nvPr/>
        </p:nvSpPr>
        <p:spPr bwMode="auto">
          <a:xfrm>
            <a:off x="60198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1" name="Rectangle 12"/>
          <p:cNvSpPr>
            <a:spLocks noChangeArrowheads="1"/>
          </p:cNvSpPr>
          <p:nvPr/>
        </p:nvSpPr>
        <p:spPr bwMode="auto">
          <a:xfrm>
            <a:off x="2286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2" name="Rectangle 13"/>
          <p:cNvSpPr>
            <a:spLocks noChangeArrowheads="1"/>
          </p:cNvSpPr>
          <p:nvPr/>
        </p:nvSpPr>
        <p:spPr bwMode="auto">
          <a:xfrm>
            <a:off x="4953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3" name="Rectangle 14"/>
          <p:cNvSpPr>
            <a:spLocks noChangeArrowheads="1"/>
          </p:cNvSpPr>
          <p:nvPr/>
        </p:nvSpPr>
        <p:spPr bwMode="auto">
          <a:xfrm>
            <a:off x="60198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4" name="Rectangle 15"/>
          <p:cNvSpPr>
            <a:spLocks noChangeArrowheads="1"/>
          </p:cNvSpPr>
          <p:nvPr/>
        </p:nvSpPr>
        <p:spPr bwMode="auto">
          <a:xfrm>
            <a:off x="2286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5" name="Rectangle 16"/>
          <p:cNvSpPr>
            <a:spLocks noChangeArrowheads="1"/>
          </p:cNvSpPr>
          <p:nvPr/>
        </p:nvSpPr>
        <p:spPr bwMode="auto">
          <a:xfrm>
            <a:off x="4953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6" name="Rectangle 17"/>
          <p:cNvSpPr>
            <a:spLocks noChangeArrowheads="1"/>
          </p:cNvSpPr>
          <p:nvPr/>
        </p:nvSpPr>
        <p:spPr bwMode="auto">
          <a:xfrm>
            <a:off x="60198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7" name="Rectangle 18"/>
          <p:cNvSpPr>
            <a:spLocks noChangeArrowheads="1"/>
          </p:cNvSpPr>
          <p:nvPr/>
        </p:nvSpPr>
        <p:spPr bwMode="auto">
          <a:xfrm>
            <a:off x="22860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8" name="Rectangle 19"/>
          <p:cNvSpPr>
            <a:spLocks noChangeArrowheads="1"/>
          </p:cNvSpPr>
          <p:nvPr/>
        </p:nvSpPr>
        <p:spPr bwMode="auto">
          <a:xfrm>
            <a:off x="28194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19" name="Rectangle 20"/>
          <p:cNvSpPr>
            <a:spLocks noChangeArrowheads="1"/>
          </p:cNvSpPr>
          <p:nvPr/>
        </p:nvSpPr>
        <p:spPr bwMode="auto">
          <a:xfrm>
            <a:off x="3352800" y="3733800"/>
            <a:ext cx="533400" cy="5334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0" name="Rectangle 21"/>
          <p:cNvSpPr>
            <a:spLocks noChangeArrowheads="1"/>
          </p:cNvSpPr>
          <p:nvPr/>
        </p:nvSpPr>
        <p:spPr bwMode="auto">
          <a:xfrm>
            <a:off x="3886200" y="3733800"/>
            <a:ext cx="533400" cy="5334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1" name="Rectangle 22"/>
          <p:cNvSpPr>
            <a:spLocks noChangeArrowheads="1"/>
          </p:cNvSpPr>
          <p:nvPr/>
        </p:nvSpPr>
        <p:spPr bwMode="auto">
          <a:xfrm>
            <a:off x="4419600" y="3733800"/>
            <a:ext cx="533400" cy="533400"/>
          </a:xfrm>
          <a:prstGeom prst="rect">
            <a:avLst/>
          </a:prstGeom>
          <a:solidFill>
            <a:srgbClr val="5F5F5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2" name="Rectangle 23"/>
          <p:cNvSpPr>
            <a:spLocks noChangeArrowheads="1"/>
          </p:cNvSpPr>
          <p:nvPr/>
        </p:nvSpPr>
        <p:spPr bwMode="auto">
          <a:xfrm>
            <a:off x="49530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3" name="Rectangle 24"/>
          <p:cNvSpPr>
            <a:spLocks noChangeArrowheads="1"/>
          </p:cNvSpPr>
          <p:nvPr/>
        </p:nvSpPr>
        <p:spPr bwMode="auto">
          <a:xfrm>
            <a:off x="54864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4" name="Rectangle 25"/>
          <p:cNvSpPr>
            <a:spLocks noChangeArrowheads="1"/>
          </p:cNvSpPr>
          <p:nvPr/>
        </p:nvSpPr>
        <p:spPr bwMode="auto">
          <a:xfrm>
            <a:off x="60198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5" name="Rectangle 26"/>
          <p:cNvSpPr>
            <a:spLocks noChangeArrowheads="1"/>
          </p:cNvSpPr>
          <p:nvPr/>
        </p:nvSpPr>
        <p:spPr bwMode="auto">
          <a:xfrm>
            <a:off x="2819400" y="2667000"/>
            <a:ext cx="2133600" cy="1066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6" name="Rectangle 27"/>
          <p:cNvSpPr>
            <a:spLocks noChangeArrowheads="1"/>
          </p:cNvSpPr>
          <p:nvPr/>
        </p:nvSpPr>
        <p:spPr bwMode="auto">
          <a:xfrm>
            <a:off x="2286000" y="2133600"/>
            <a:ext cx="4267200" cy="213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7" name="Rectangle 28"/>
          <p:cNvSpPr>
            <a:spLocks noChangeArrowheads="1"/>
          </p:cNvSpPr>
          <p:nvPr/>
        </p:nvSpPr>
        <p:spPr bwMode="auto">
          <a:xfrm>
            <a:off x="5486400" y="2667000"/>
            <a:ext cx="5334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8" name="Line 29"/>
          <p:cNvSpPr>
            <a:spLocks noChangeShapeType="1"/>
          </p:cNvSpPr>
          <p:nvPr/>
        </p:nvSpPr>
        <p:spPr bwMode="auto">
          <a:xfrm>
            <a:off x="3829050" y="2424113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29" name="Rectangle 30"/>
          <p:cNvSpPr>
            <a:spLocks noChangeArrowheads="1"/>
          </p:cNvSpPr>
          <p:nvPr/>
        </p:nvSpPr>
        <p:spPr bwMode="auto">
          <a:xfrm>
            <a:off x="2286000" y="4724400"/>
            <a:ext cx="4267200" cy="228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30" name="Rectangle 31"/>
          <p:cNvSpPr>
            <a:spLocks noChangeArrowheads="1"/>
          </p:cNvSpPr>
          <p:nvPr/>
        </p:nvSpPr>
        <p:spPr bwMode="auto">
          <a:xfrm>
            <a:off x="44196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de-DE" sz="2000">
                <a:latin typeface="Calibri"/>
                <a:cs typeface="Calibri"/>
              </a:rPr>
              <a:t>1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1231" name="Rectangle 32"/>
          <p:cNvSpPr>
            <a:spLocks noChangeArrowheads="1"/>
          </p:cNvSpPr>
          <p:nvPr/>
        </p:nvSpPr>
        <p:spPr bwMode="auto">
          <a:xfrm>
            <a:off x="22860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de-DE" sz="2000">
                <a:latin typeface="Calibri"/>
                <a:cs typeface="Calibri"/>
              </a:rPr>
              <a:t>0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1232" name="Rectangle 33"/>
          <p:cNvSpPr>
            <a:spLocks noChangeArrowheads="1"/>
          </p:cNvSpPr>
          <p:nvPr/>
        </p:nvSpPr>
        <p:spPr bwMode="auto">
          <a:xfrm>
            <a:off x="762000" y="4953000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de-DE" sz="2000">
                <a:latin typeface="Calibri"/>
                <a:cs typeface="Calibri"/>
              </a:rPr>
              <a:t>Prob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1233" name="Oval 34"/>
          <p:cNvSpPr>
            <a:spLocks noChangeArrowheads="1"/>
          </p:cNvSpPr>
          <p:nvPr/>
        </p:nvSpPr>
        <p:spPr bwMode="auto">
          <a:xfrm>
            <a:off x="3452813" y="2238375"/>
            <a:ext cx="381000" cy="381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34" name="Line 35"/>
          <p:cNvSpPr>
            <a:spLocks noChangeShapeType="1"/>
          </p:cNvSpPr>
          <p:nvPr/>
        </p:nvSpPr>
        <p:spPr bwMode="auto">
          <a:xfrm flipV="1">
            <a:off x="3648075" y="1905000"/>
            <a:ext cx="0" cy="304800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35" name="Line 36"/>
          <p:cNvSpPr>
            <a:spLocks noChangeShapeType="1"/>
          </p:cNvSpPr>
          <p:nvPr/>
        </p:nvSpPr>
        <p:spPr bwMode="auto">
          <a:xfrm>
            <a:off x="3643313" y="2614613"/>
            <a:ext cx="0" cy="257175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1236" name="Line 37"/>
          <p:cNvSpPr>
            <a:spLocks noChangeShapeType="1"/>
          </p:cNvSpPr>
          <p:nvPr/>
        </p:nvSpPr>
        <p:spPr bwMode="auto">
          <a:xfrm flipH="1">
            <a:off x="3200400" y="2428875"/>
            <a:ext cx="24288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01190" name="AutoShape 38"/>
          <p:cNvSpPr>
            <a:spLocks noChangeArrowheads="1"/>
          </p:cNvSpPr>
          <p:nvPr/>
        </p:nvSpPr>
        <p:spPr bwMode="auto">
          <a:xfrm>
            <a:off x="3833813" y="230505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057400"/>
            <a:ext cx="3536186" cy="2266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119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/>
                <a:ea typeface="ＭＳ Ｐゴシック" pitchFamily="34" charset="-128"/>
                <a:cs typeface="Calibri"/>
              </a:rPr>
              <a:t>Example: Robot Localization</a:t>
            </a:r>
          </a:p>
        </p:txBody>
      </p:sp>
      <p:sp>
        <p:nvSpPr>
          <p:cNvPr id="53250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5767388"/>
            <a:ext cx="7772400" cy="9144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latin typeface="Calibri"/>
                <a:ea typeface="ＭＳ Ｐゴシック" pitchFamily="34" charset="-128"/>
                <a:cs typeface="Calibri"/>
              </a:rPr>
              <a:t>t=3</a:t>
            </a:r>
          </a:p>
        </p:txBody>
      </p:sp>
      <p:sp>
        <p:nvSpPr>
          <p:cNvPr id="53251" name="Rectangle 4"/>
          <p:cNvSpPr>
            <a:spLocks noChangeArrowheads="1"/>
          </p:cNvSpPr>
          <p:nvPr/>
        </p:nvSpPr>
        <p:spPr bwMode="auto">
          <a:xfrm>
            <a:off x="22860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2" name="Rectangle 5"/>
          <p:cNvSpPr>
            <a:spLocks noChangeArrowheads="1"/>
          </p:cNvSpPr>
          <p:nvPr/>
        </p:nvSpPr>
        <p:spPr bwMode="auto">
          <a:xfrm>
            <a:off x="2819400" y="21336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3" name="Rectangle 6"/>
          <p:cNvSpPr>
            <a:spLocks noChangeArrowheads="1"/>
          </p:cNvSpPr>
          <p:nvPr/>
        </p:nvSpPr>
        <p:spPr bwMode="auto">
          <a:xfrm>
            <a:off x="33528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4" name="Rectangle 7"/>
          <p:cNvSpPr>
            <a:spLocks noChangeArrowheads="1"/>
          </p:cNvSpPr>
          <p:nvPr/>
        </p:nvSpPr>
        <p:spPr bwMode="auto">
          <a:xfrm>
            <a:off x="3886200" y="2133600"/>
            <a:ext cx="533400" cy="53340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5" name="Rectangle 8"/>
          <p:cNvSpPr>
            <a:spLocks noChangeArrowheads="1"/>
          </p:cNvSpPr>
          <p:nvPr/>
        </p:nvSpPr>
        <p:spPr bwMode="auto">
          <a:xfrm>
            <a:off x="4419600" y="2133600"/>
            <a:ext cx="533400" cy="53340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6" name="Rectangle 9"/>
          <p:cNvSpPr>
            <a:spLocks noChangeArrowheads="1"/>
          </p:cNvSpPr>
          <p:nvPr/>
        </p:nvSpPr>
        <p:spPr bwMode="auto">
          <a:xfrm>
            <a:off x="49530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7" name="Rectangle 10"/>
          <p:cNvSpPr>
            <a:spLocks noChangeArrowheads="1"/>
          </p:cNvSpPr>
          <p:nvPr/>
        </p:nvSpPr>
        <p:spPr bwMode="auto">
          <a:xfrm>
            <a:off x="5486400" y="21336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8" name="Rectangle 11"/>
          <p:cNvSpPr>
            <a:spLocks noChangeArrowheads="1"/>
          </p:cNvSpPr>
          <p:nvPr/>
        </p:nvSpPr>
        <p:spPr bwMode="auto">
          <a:xfrm>
            <a:off x="60198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59" name="Rectangle 12"/>
          <p:cNvSpPr>
            <a:spLocks noChangeArrowheads="1"/>
          </p:cNvSpPr>
          <p:nvPr/>
        </p:nvSpPr>
        <p:spPr bwMode="auto">
          <a:xfrm>
            <a:off x="2286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0" name="Rectangle 13"/>
          <p:cNvSpPr>
            <a:spLocks noChangeArrowheads="1"/>
          </p:cNvSpPr>
          <p:nvPr/>
        </p:nvSpPr>
        <p:spPr bwMode="auto">
          <a:xfrm>
            <a:off x="4953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1" name="Rectangle 14"/>
          <p:cNvSpPr>
            <a:spLocks noChangeArrowheads="1"/>
          </p:cNvSpPr>
          <p:nvPr/>
        </p:nvSpPr>
        <p:spPr bwMode="auto">
          <a:xfrm>
            <a:off x="60198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2" name="Rectangle 15"/>
          <p:cNvSpPr>
            <a:spLocks noChangeArrowheads="1"/>
          </p:cNvSpPr>
          <p:nvPr/>
        </p:nvSpPr>
        <p:spPr bwMode="auto">
          <a:xfrm>
            <a:off x="2286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3" name="Rectangle 16"/>
          <p:cNvSpPr>
            <a:spLocks noChangeArrowheads="1"/>
          </p:cNvSpPr>
          <p:nvPr/>
        </p:nvSpPr>
        <p:spPr bwMode="auto">
          <a:xfrm>
            <a:off x="4953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4" name="Rectangle 17"/>
          <p:cNvSpPr>
            <a:spLocks noChangeArrowheads="1"/>
          </p:cNvSpPr>
          <p:nvPr/>
        </p:nvSpPr>
        <p:spPr bwMode="auto">
          <a:xfrm>
            <a:off x="60198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5" name="Rectangle 18"/>
          <p:cNvSpPr>
            <a:spLocks noChangeArrowheads="1"/>
          </p:cNvSpPr>
          <p:nvPr/>
        </p:nvSpPr>
        <p:spPr bwMode="auto">
          <a:xfrm>
            <a:off x="22860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6" name="Rectangle 19"/>
          <p:cNvSpPr>
            <a:spLocks noChangeArrowheads="1"/>
          </p:cNvSpPr>
          <p:nvPr/>
        </p:nvSpPr>
        <p:spPr bwMode="auto">
          <a:xfrm>
            <a:off x="2819400" y="37338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7" name="Rectangle 20"/>
          <p:cNvSpPr>
            <a:spLocks noChangeArrowheads="1"/>
          </p:cNvSpPr>
          <p:nvPr/>
        </p:nvSpPr>
        <p:spPr bwMode="auto">
          <a:xfrm>
            <a:off x="33528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8" name="Rectangle 21"/>
          <p:cNvSpPr>
            <a:spLocks noChangeArrowheads="1"/>
          </p:cNvSpPr>
          <p:nvPr/>
        </p:nvSpPr>
        <p:spPr bwMode="auto">
          <a:xfrm>
            <a:off x="3886200" y="3733800"/>
            <a:ext cx="533400" cy="53340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69" name="Rectangle 22"/>
          <p:cNvSpPr>
            <a:spLocks noChangeArrowheads="1"/>
          </p:cNvSpPr>
          <p:nvPr/>
        </p:nvSpPr>
        <p:spPr bwMode="auto">
          <a:xfrm>
            <a:off x="4419600" y="3733800"/>
            <a:ext cx="533400" cy="533400"/>
          </a:xfrm>
          <a:prstGeom prst="rect">
            <a:avLst/>
          </a:prstGeom>
          <a:solidFill>
            <a:srgbClr val="4D4D4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0" name="Rectangle 23"/>
          <p:cNvSpPr>
            <a:spLocks noChangeArrowheads="1"/>
          </p:cNvSpPr>
          <p:nvPr/>
        </p:nvSpPr>
        <p:spPr bwMode="auto">
          <a:xfrm>
            <a:off x="49530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1" name="Rectangle 24"/>
          <p:cNvSpPr>
            <a:spLocks noChangeArrowheads="1"/>
          </p:cNvSpPr>
          <p:nvPr/>
        </p:nvSpPr>
        <p:spPr bwMode="auto">
          <a:xfrm>
            <a:off x="5486400" y="37338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2" name="Rectangle 25"/>
          <p:cNvSpPr>
            <a:spLocks noChangeArrowheads="1"/>
          </p:cNvSpPr>
          <p:nvPr/>
        </p:nvSpPr>
        <p:spPr bwMode="auto">
          <a:xfrm>
            <a:off x="60198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3" name="Rectangle 26"/>
          <p:cNvSpPr>
            <a:spLocks noChangeArrowheads="1"/>
          </p:cNvSpPr>
          <p:nvPr/>
        </p:nvSpPr>
        <p:spPr bwMode="auto">
          <a:xfrm>
            <a:off x="2819400" y="2667000"/>
            <a:ext cx="2133600" cy="1066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4" name="Rectangle 27"/>
          <p:cNvSpPr>
            <a:spLocks noChangeArrowheads="1"/>
          </p:cNvSpPr>
          <p:nvPr/>
        </p:nvSpPr>
        <p:spPr bwMode="auto">
          <a:xfrm>
            <a:off x="2286000" y="2133600"/>
            <a:ext cx="4267200" cy="213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5" name="Rectangle 28"/>
          <p:cNvSpPr>
            <a:spLocks noChangeArrowheads="1"/>
          </p:cNvSpPr>
          <p:nvPr/>
        </p:nvSpPr>
        <p:spPr bwMode="auto">
          <a:xfrm>
            <a:off x="5486400" y="2667000"/>
            <a:ext cx="5334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6" name="Line 29"/>
          <p:cNvSpPr>
            <a:spLocks noChangeShapeType="1"/>
          </p:cNvSpPr>
          <p:nvPr/>
        </p:nvSpPr>
        <p:spPr bwMode="auto">
          <a:xfrm>
            <a:off x="4376738" y="2428875"/>
            <a:ext cx="27146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7" name="Rectangle 30"/>
          <p:cNvSpPr>
            <a:spLocks noChangeArrowheads="1"/>
          </p:cNvSpPr>
          <p:nvPr/>
        </p:nvSpPr>
        <p:spPr bwMode="auto">
          <a:xfrm>
            <a:off x="2286000" y="4724400"/>
            <a:ext cx="4267200" cy="228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78" name="Rectangle 31"/>
          <p:cNvSpPr>
            <a:spLocks noChangeArrowheads="1"/>
          </p:cNvSpPr>
          <p:nvPr/>
        </p:nvSpPr>
        <p:spPr bwMode="auto">
          <a:xfrm>
            <a:off x="44196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de-DE" sz="2000">
                <a:latin typeface="Calibri"/>
                <a:cs typeface="Calibri"/>
              </a:rPr>
              <a:t>1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3279" name="Rectangle 32"/>
          <p:cNvSpPr>
            <a:spLocks noChangeArrowheads="1"/>
          </p:cNvSpPr>
          <p:nvPr/>
        </p:nvSpPr>
        <p:spPr bwMode="auto">
          <a:xfrm>
            <a:off x="22860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de-DE" sz="2000">
                <a:latin typeface="Calibri"/>
                <a:cs typeface="Calibri"/>
              </a:rPr>
              <a:t>0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3280" name="Rectangle 33"/>
          <p:cNvSpPr>
            <a:spLocks noChangeArrowheads="1"/>
          </p:cNvSpPr>
          <p:nvPr/>
        </p:nvSpPr>
        <p:spPr bwMode="auto">
          <a:xfrm>
            <a:off x="762000" y="4953000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de-DE" sz="2000">
                <a:latin typeface="Calibri"/>
                <a:cs typeface="Calibri"/>
              </a:rPr>
              <a:t>Prob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3281" name="Oval 34"/>
          <p:cNvSpPr>
            <a:spLocks noChangeArrowheads="1"/>
          </p:cNvSpPr>
          <p:nvPr/>
        </p:nvSpPr>
        <p:spPr bwMode="auto">
          <a:xfrm>
            <a:off x="3986213" y="2238375"/>
            <a:ext cx="381000" cy="381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82" name="Line 35"/>
          <p:cNvSpPr>
            <a:spLocks noChangeShapeType="1"/>
          </p:cNvSpPr>
          <p:nvPr/>
        </p:nvSpPr>
        <p:spPr bwMode="auto">
          <a:xfrm flipV="1">
            <a:off x="4181475" y="1905000"/>
            <a:ext cx="0" cy="304800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83" name="Line 36"/>
          <p:cNvSpPr>
            <a:spLocks noChangeShapeType="1"/>
          </p:cNvSpPr>
          <p:nvPr/>
        </p:nvSpPr>
        <p:spPr bwMode="auto">
          <a:xfrm>
            <a:off x="4176713" y="2614613"/>
            <a:ext cx="0" cy="257175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3284" name="Line 37"/>
          <p:cNvSpPr>
            <a:spLocks noChangeShapeType="1"/>
          </p:cNvSpPr>
          <p:nvPr/>
        </p:nvSpPr>
        <p:spPr bwMode="auto">
          <a:xfrm flipH="1">
            <a:off x="3733800" y="2428875"/>
            <a:ext cx="24288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03238" name="AutoShape 38"/>
          <p:cNvSpPr>
            <a:spLocks noChangeArrowheads="1"/>
          </p:cNvSpPr>
          <p:nvPr/>
        </p:nvSpPr>
        <p:spPr bwMode="auto">
          <a:xfrm>
            <a:off x="4362450" y="2309813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057400"/>
            <a:ext cx="3536186" cy="2266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323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alibri"/>
                <a:ea typeface="ＭＳ Ｐゴシック" pitchFamily="34" charset="-128"/>
                <a:cs typeface="Calibri"/>
              </a:rPr>
              <a:t>Example: Robot Localization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5767388"/>
            <a:ext cx="7772400" cy="9144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latin typeface="Calibri"/>
                <a:ea typeface="ＭＳ Ｐゴシック" pitchFamily="34" charset="-128"/>
                <a:cs typeface="Calibri"/>
              </a:rPr>
              <a:t>t=4</a:t>
            </a:r>
          </a:p>
        </p:txBody>
      </p:sp>
      <p:sp>
        <p:nvSpPr>
          <p:cNvPr id="55299" name="Rectangle 4"/>
          <p:cNvSpPr>
            <a:spLocks noChangeArrowheads="1"/>
          </p:cNvSpPr>
          <p:nvPr/>
        </p:nvSpPr>
        <p:spPr bwMode="auto">
          <a:xfrm>
            <a:off x="22860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2819400" y="2133600"/>
            <a:ext cx="533400" cy="5334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3352800" y="21336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2" name="Rectangle 7"/>
          <p:cNvSpPr>
            <a:spLocks noChangeArrowheads="1"/>
          </p:cNvSpPr>
          <p:nvPr/>
        </p:nvSpPr>
        <p:spPr bwMode="auto">
          <a:xfrm>
            <a:off x="38862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3" name="Rectangle 8"/>
          <p:cNvSpPr>
            <a:spLocks noChangeArrowheads="1"/>
          </p:cNvSpPr>
          <p:nvPr/>
        </p:nvSpPr>
        <p:spPr bwMode="auto">
          <a:xfrm>
            <a:off x="4419600" y="2133600"/>
            <a:ext cx="533400" cy="533400"/>
          </a:xfrm>
          <a:prstGeom prst="rect">
            <a:avLst/>
          </a:prstGeom>
          <a:solidFill>
            <a:srgbClr val="1C1C1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4" name="Rectangle 9"/>
          <p:cNvSpPr>
            <a:spLocks noChangeArrowheads="1"/>
          </p:cNvSpPr>
          <p:nvPr/>
        </p:nvSpPr>
        <p:spPr bwMode="auto">
          <a:xfrm>
            <a:off x="4953000" y="21336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5" name="Rectangle 10"/>
          <p:cNvSpPr>
            <a:spLocks noChangeArrowheads="1"/>
          </p:cNvSpPr>
          <p:nvPr/>
        </p:nvSpPr>
        <p:spPr bwMode="auto">
          <a:xfrm>
            <a:off x="5486400" y="21336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6" name="Rectangle 11"/>
          <p:cNvSpPr>
            <a:spLocks noChangeArrowheads="1"/>
          </p:cNvSpPr>
          <p:nvPr/>
        </p:nvSpPr>
        <p:spPr bwMode="auto">
          <a:xfrm>
            <a:off x="60198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7" name="Rectangle 12"/>
          <p:cNvSpPr>
            <a:spLocks noChangeArrowheads="1"/>
          </p:cNvSpPr>
          <p:nvPr/>
        </p:nvSpPr>
        <p:spPr bwMode="auto">
          <a:xfrm>
            <a:off x="2286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8" name="Rectangle 13"/>
          <p:cNvSpPr>
            <a:spLocks noChangeArrowheads="1"/>
          </p:cNvSpPr>
          <p:nvPr/>
        </p:nvSpPr>
        <p:spPr bwMode="auto">
          <a:xfrm>
            <a:off x="4953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09" name="Rectangle 14"/>
          <p:cNvSpPr>
            <a:spLocks noChangeArrowheads="1"/>
          </p:cNvSpPr>
          <p:nvPr/>
        </p:nvSpPr>
        <p:spPr bwMode="auto">
          <a:xfrm>
            <a:off x="60198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0" name="Rectangle 15"/>
          <p:cNvSpPr>
            <a:spLocks noChangeArrowheads="1"/>
          </p:cNvSpPr>
          <p:nvPr/>
        </p:nvSpPr>
        <p:spPr bwMode="auto">
          <a:xfrm>
            <a:off x="2286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1" name="Rectangle 16"/>
          <p:cNvSpPr>
            <a:spLocks noChangeArrowheads="1"/>
          </p:cNvSpPr>
          <p:nvPr/>
        </p:nvSpPr>
        <p:spPr bwMode="auto">
          <a:xfrm>
            <a:off x="4953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2" name="Rectangle 17"/>
          <p:cNvSpPr>
            <a:spLocks noChangeArrowheads="1"/>
          </p:cNvSpPr>
          <p:nvPr/>
        </p:nvSpPr>
        <p:spPr bwMode="auto">
          <a:xfrm>
            <a:off x="60198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3" name="Rectangle 18"/>
          <p:cNvSpPr>
            <a:spLocks noChangeArrowheads="1"/>
          </p:cNvSpPr>
          <p:nvPr/>
        </p:nvSpPr>
        <p:spPr bwMode="auto">
          <a:xfrm>
            <a:off x="22860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4" name="Rectangle 19"/>
          <p:cNvSpPr>
            <a:spLocks noChangeArrowheads="1"/>
          </p:cNvSpPr>
          <p:nvPr/>
        </p:nvSpPr>
        <p:spPr bwMode="auto">
          <a:xfrm>
            <a:off x="2819400" y="3733800"/>
            <a:ext cx="533400" cy="5334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5" name="Rectangle 20"/>
          <p:cNvSpPr>
            <a:spLocks noChangeArrowheads="1"/>
          </p:cNvSpPr>
          <p:nvPr/>
        </p:nvSpPr>
        <p:spPr bwMode="auto">
          <a:xfrm>
            <a:off x="3352800" y="37338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6" name="Rectangle 21"/>
          <p:cNvSpPr>
            <a:spLocks noChangeArrowheads="1"/>
          </p:cNvSpPr>
          <p:nvPr/>
        </p:nvSpPr>
        <p:spPr bwMode="auto">
          <a:xfrm>
            <a:off x="38862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7" name="Rectangle 22"/>
          <p:cNvSpPr>
            <a:spLocks noChangeArrowheads="1"/>
          </p:cNvSpPr>
          <p:nvPr/>
        </p:nvSpPr>
        <p:spPr bwMode="auto">
          <a:xfrm>
            <a:off x="4419600" y="3733800"/>
            <a:ext cx="533400" cy="533400"/>
          </a:xfrm>
          <a:prstGeom prst="rect">
            <a:avLst/>
          </a:prstGeom>
          <a:solidFill>
            <a:srgbClr val="1C1C1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8" name="Rectangle 23"/>
          <p:cNvSpPr>
            <a:spLocks noChangeArrowheads="1"/>
          </p:cNvSpPr>
          <p:nvPr/>
        </p:nvSpPr>
        <p:spPr bwMode="auto">
          <a:xfrm>
            <a:off x="4953000" y="3733800"/>
            <a:ext cx="533400" cy="5334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19" name="Rectangle 24"/>
          <p:cNvSpPr>
            <a:spLocks noChangeArrowheads="1"/>
          </p:cNvSpPr>
          <p:nvPr/>
        </p:nvSpPr>
        <p:spPr bwMode="auto">
          <a:xfrm>
            <a:off x="5486400" y="37338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20" name="Rectangle 25"/>
          <p:cNvSpPr>
            <a:spLocks noChangeArrowheads="1"/>
          </p:cNvSpPr>
          <p:nvPr/>
        </p:nvSpPr>
        <p:spPr bwMode="auto">
          <a:xfrm>
            <a:off x="60198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21" name="Rectangle 26"/>
          <p:cNvSpPr>
            <a:spLocks noChangeArrowheads="1"/>
          </p:cNvSpPr>
          <p:nvPr/>
        </p:nvSpPr>
        <p:spPr bwMode="auto">
          <a:xfrm>
            <a:off x="2819400" y="2667000"/>
            <a:ext cx="2133600" cy="1066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22" name="Rectangle 27"/>
          <p:cNvSpPr>
            <a:spLocks noChangeArrowheads="1"/>
          </p:cNvSpPr>
          <p:nvPr/>
        </p:nvSpPr>
        <p:spPr bwMode="auto">
          <a:xfrm>
            <a:off x="2286000" y="2133600"/>
            <a:ext cx="4267200" cy="213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23" name="Rectangle 28"/>
          <p:cNvSpPr>
            <a:spLocks noChangeArrowheads="1"/>
          </p:cNvSpPr>
          <p:nvPr/>
        </p:nvSpPr>
        <p:spPr bwMode="auto">
          <a:xfrm>
            <a:off x="5486400" y="2667000"/>
            <a:ext cx="5334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24" name="Line 29"/>
          <p:cNvSpPr>
            <a:spLocks noChangeShapeType="1"/>
          </p:cNvSpPr>
          <p:nvPr/>
        </p:nvSpPr>
        <p:spPr bwMode="auto">
          <a:xfrm>
            <a:off x="4886325" y="2400300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25" name="Rectangle 30"/>
          <p:cNvSpPr>
            <a:spLocks noChangeArrowheads="1"/>
          </p:cNvSpPr>
          <p:nvPr/>
        </p:nvSpPr>
        <p:spPr bwMode="auto">
          <a:xfrm>
            <a:off x="2286000" y="4724400"/>
            <a:ext cx="4267200" cy="228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26" name="Rectangle 31"/>
          <p:cNvSpPr>
            <a:spLocks noChangeArrowheads="1"/>
          </p:cNvSpPr>
          <p:nvPr/>
        </p:nvSpPr>
        <p:spPr bwMode="auto">
          <a:xfrm>
            <a:off x="44196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de-DE" sz="2000">
                <a:latin typeface="Calibri"/>
                <a:cs typeface="Calibri"/>
              </a:rPr>
              <a:t>1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5327" name="Rectangle 32"/>
          <p:cNvSpPr>
            <a:spLocks noChangeArrowheads="1"/>
          </p:cNvSpPr>
          <p:nvPr/>
        </p:nvSpPr>
        <p:spPr bwMode="auto">
          <a:xfrm>
            <a:off x="22860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de-DE" sz="2000">
                <a:latin typeface="Calibri"/>
                <a:cs typeface="Calibri"/>
              </a:rPr>
              <a:t>0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5328" name="Rectangle 33"/>
          <p:cNvSpPr>
            <a:spLocks noChangeArrowheads="1"/>
          </p:cNvSpPr>
          <p:nvPr/>
        </p:nvSpPr>
        <p:spPr bwMode="auto">
          <a:xfrm>
            <a:off x="762000" y="4953000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de-DE" sz="2000">
                <a:latin typeface="Calibri"/>
                <a:cs typeface="Calibri"/>
              </a:rPr>
              <a:t>Prob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5329" name="Oval 34"/>
          <p:cNvSpPr>
            <a:spLocks noChangeArrowheads="1"/>
          </p:cNvSpPr>
          <p:nvPr/>
        </p:nvSpPr>
        <p:spPr bwMode="auto">
          <a:xfrm>
            <a:off x="4495800" y="2209800"/>
            <a:ext cx="381000" cy="381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30" name="Line 35"/>
          <p:cNvSpPr>
            <a:spLocks noChangeShapeType="1"/>
          </p:cNvSpPr>
          <p:nvPr/>
        </p:nvSpPr>
        <p:spPr bwMode="auto">
          <a:xfrm flipV="1">
            <a:off x="4691063" y="1876425"/>
            <a:ext cx="0" cy="304800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31" name="Line 36"/>
          <p:cNvSpPr>
            <a:spLocks noChangeShapeType="1"/>
          </p:cNvSpPr>
          <p:nvPr/>
        </p:nvSpPr>
        <p:spPr bwMode="auto">
          <a:xfrm>
            <a:off x="4686300" y="2586038"/>
            <a:ext cx="0" cy="257175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5332" name="Line 37"/>
          <p:cNvSpPr>
            <a:spLocks noChangeShapeType="1"/>
          </p:cNvSpPr>
          <p:nvPr/>
        </p:nvSpPr>
        <p:spPr bwMode="auto">
          <a:xfrm flipH="1">
            <a:off x="4243388" y="2400300"/>
            <a:ext cx="24288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05286" name="AutoShape 38"/>
          <p:cNvSpPr>
            <a:spLocks noChangeArrowheads="1"/>
          </p:cNvSpPr>
          <p:nvPr/>
        </p:nvSpPr>
        <p:spPr bwMode="auto">
          <a:xfrm>
            <a:off x="4872038" y="2281238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057400"/>
            <a:ext cx="3536186" cy="2266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528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/>
                <a:ea typeface="ＭＳ Ｐゴシック" pitchFamily="34" charset="-128"/>
                <a:cs typeface="Calibri"/>
              </a:rPr>
              <a:t>Example: Robot Localization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idx="1"/>
          </p:nvPr>
        </p:nvSpPr>
        <p:spPr>
          <a:xfrm>
            <a:off x="628650" y="5767388"/>
            <a:ext cx="7772400" cy="9144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>
                <a:latin typeface="Calibri"/>
                <a:ea typeface="ＭＳ Ｐゴシック" pitchFamily="34" charset="-128"/>
                <a:cs typeface="Calibri"/>
              </a:rPr>
              <a:t>t=5</a:t>
            </a:r>
          </a:p>
        </p:txBody>
      </p:sp>
      <p:sp>
        <p:nvSpPr>
          <p:cNvPr id="57347" name="Rectangle 4"/>
          <p:cNvSpPr>
            <a:spLocks noChangeArrowheads="1"/>
          </p:cNvSpPr>
          <p:nvPr/>
        </p:nvSpPr>
        <p:spPr bwMode="auto">
          <a:xfrm>
            <a:off x="22860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28194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49" name="Rectangle 6"/>
          <p:cNvSpPr>
            <a:spLocks noChangeArrowheads="1"/>
          </p:cNvSpPr>
          <p:nvPr/>
        </p:nvSpPr>
        <p:spPr bwMode="auto">
          <a:xfrm>
            <a:off x="33528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0" name="Rectangle 7"/>
          <p:cNvSpPr>
            <a:spLocks noChangeArrowheads="1"/>
          </p:cNvSpPr>
          <p:nvPr/>
        </p:nvSpPr>
        <p:spPr bwMode="auto">
          <a:xfrm>
            <a:off x="3886200" y="21336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1" name="Rectangle 8"/>
          <p:cNvSpPr>
            <a:spLocks noChangeArrowheads="1"/>
          </p:cNvSpPr>
          <p:nvPr/>
        </p:nvSpPr>
        <p:spPr bwMode="auto">
          <a:xfrm>
            <a:off x="4419600" y="21336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2" name="Rectangle 9"/>
          <p:cNvSpPr>
            <a:spLocks noChangeArrowheads="1"/>
          </p:cNvSpPr>
          <p:nvPr/>
        </p:nvSpPr>
        <p:spPr bwMode="auto">
          <a:xfrm>
            <a:off x="4953000" y="2133600"/>
            <a:ext cx="533400" cy="533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3" name="Rectangle 10"/>
          <p:cNvSpPr>
            <a:spLocks noChangeArrowheads="1"/>
          </p:cNvSpPr>
          <p:nvPr/>
        </p:nvSpPr>
        <p:spPr bwMode="auto">
          <a:xfrm>
            <a:off x="5486400" y="2133600"/>
            <a:ext cx="533400" cy="533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4" name="Rectangle 11"/>
          <p:cNvSpPr>
            <a:spLocks noChangeArrowheads="1"/>
          </p:cNvSpPr>
          <p:nvPr/>
        </p:nvSpPr>
        <p:spPr bwMode="auto">
          <a:xfrm>
            <a:off x="6019800" y="2133600"/>
            <a:ext cx="533400" cy="5334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5" name="Rectangle 12"/>
          <p:cNvSpPr>
            <a:spLocks noChangeArrowheads="1"/>
          </p:cNvSpPr>
          <p:nvPr/>
        </p:nvSpPr>
        <p:spPr bwMode="auto">
          <a:xfrm>
            <a:off x="2286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6" name="Rectangle 13"/>
          <p:cNvSpPr>
            <a:spLocks noChangeArrowheads="1"/>
          </p:cNvSpPr>
          <p:nvPr/>
        </p:nvSpPr>
        <p:spPr bwMode="auto">
          <a:xfrm>
            <a:off x="49530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7" name="Rectangle 14"/>
          <p:cNvSpPr>
            <a:spLocks noChangeArrowheads="1"/>
          </p:cNvSpPr>
          <p:nvPr/>
        </p:nvSpPr>
        <p:spPr bwMode="auto">
          <a:xfrm>
            <a:off x="6019800" y="26670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8" name="Rectangle 15"/>
          <p:cNvSpPr>
            <a:spLocks noChangeArrowheads="1"/>
          </p:cNvSpPr>
          <p:nvPr/>
        </p:nvSpPr>
        <p:spPr bwMode="auto">
          <a:xfrm>
            <a:off x="2286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59" name="Rectangle 16"/>
          <p:cNvSpPr>
            <a:spLocks noChangeArrowheads="1"/>
          </p:cNvSpPr>
          <p:nvPr/>
        </p:nvSpPr>
        <p:spPr bwMode="auto">
          <a:xfrm>
            <a:off x="49530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0" name="Rectangle 17"/>
          <p:cNvSpPr>
            <a:spLocks noChangeArrowheads="1"/>
          </p:cNvSpPr>
          <p:nvPr/>
        </p:nvSpPr>
        <p:spPr bwMode="auto">
          <a:xfrm>
            <a:off x="6019800" y="32004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1" name="Rectangle 18"/>
          <p:cNvSpPr>
            <a:spLocks noChangeArrowheads="1"/>
          </p:cNvSpPr>
          <p:nvPr/>
        </p:nvSpPr>
        <p:spPr bwMode="auto">
          <a:xfrm>
            <a:off x="22860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2" name="Rectangle 19"/>
          <p:cNvSpPr>
            <a:spLocks noChangeArrowheads="1"/>
          </p:cNvSpPr>
          <p:nvPr/>
        </p:nvSpPr>
        <p:spPr bwMode="auto">
          <a:xfrm>
            <a:off x="28194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3" name="Rectangle 20"/>
          <p:cNvSpPr>
            <a:spLocks noChangeArrowheads="1"/>
          </p:cNvSpPr>
          <p:nvPr/>
        </p:nvSpPr>
        <p:spPr bwMode="auto">
          <a:xfrm>
            <a:off x="33528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4" name="Rectangle 21"/>
          <p:cNvSpPr>
            <a:spLocks noChangeArrowheads="1"/>
          </p:cNvSpPr>
          <p:nvPr/>
        </p:nvSpPr>
        <p:spPr bwMode="auto">
          <a:xfrm>
            <a:off x="38862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5" name="Rectangle 22"/>
          <p:cNvSpPr>
            <a:spLocks noChangeArrowheads="1"/>
          </p:cNvSpPr>
          <p:nvPr/>
        </p:nvSpPr>
        <p:spPr bwMode="auto">
          <a:xfrm>
            <a:off x="4419600" y="3733800"/>
            <a:ext cx="533400" cy="5334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6" name="Rectangle 23"/>
          <p:cNvSpPr>
            <a:spLocks noChangeArrowheads="1"/>
          </p:cNvSpPr>
          <p:nvPr/>
        </p:nvSpPr>
        <p:spPr bwMode="auto">
          <a:xfrm>
            <a:off x="5486400" y="3733800"/>
            <a:ext cx="533400" cy="533400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7" name="Rectangle 24"/>
          <p:cNvSpPr>
            <a:spLocks noChangeArrowheads="1"/>
          </p:cNvSpPr>
          <p:nvPr/>
        </p:nvSpPr>
        <p:spPr bwMode="auto">
          <a:xfrm>
            <a:off x="60198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8" name="Rectangle 25"/>
          <p:cNvSpPr>
            <a:spLocks noChangeArrowheads="1"/>
          </p:cNvSpPr>
          <p:nvPr/>
        </p:nvSpPr>
        <p:spPr bwMode="auto">
          <a:xfrm>
            <a:off x="2819400" y="2667000"/>
            <a:ext cx="2133600" cy="1066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69" name="Rectangle 26"/>
          <p:cNvSpPr>
            <a:spLocks noChangeArrowheads="1"/>
          </p:cNvSpPr>
          <p:nvPr/>
        </p:nvSpPr>
        <p:spPr bwMode="auto">
          <a:xfrm>
            <a:off x="2286000" y="2133600"/>
            <a:ext cx="4267200" cy="21336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70" name="Rectangle 27"/>
          <p:cNvSpPr>
            <a:spLocks noChangeArrowheads="1"/>
          </p:cNvSpPr>
          <p:nvPr/>
        </p:nvSpPr>
        <p:spPr bwMode="auto">
          <a:xfrm>
            <a:off x="5486400" y="2667000"/>
            <a:ext cx="533400" cy="1066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71" name="Line 28"/>
          <p:cNvSpPr>
            <a:spLocks noChangeShapeType="1"/>
          </p:cNvSpPr>
          <p:nvPr/>
        </p:nvSpPr>
        <p:spPr bwMode="auto">
          <a:xfrm>
            <a:off x="4886325" y="2400300"/>
            <a:ext cx="271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72" name="Rectangle 29"/>
          <p:cNvSpPr>
            <a:spLocks noChangeArrowheads="1"/>
          </p:cNvSpPr>
          <p:nvPr/>
        </p:nvSpPr>
        <p:spPr bwMode="auto">
          <a:xfrm>
            <a:off x="2286000" y="4724400"/>
            <a:ext cx="4267200" cy="2286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73" name="Rectangle 30"/>
          <p:cNvSpPr>
            <a:spLocks noChangeArrowheads="1"/>
          </p:cNvSpPr>
          <p:nvPr/>
        </p:nvSpPr>
        <p:spPr bwMode="auto">
          <a:xfrm>
            <a:off x="44196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r"/>
            <a:r>
              <a:rPr lang="de-DE" sz="2000">
                <a:latin typeface="Calibri"/>
                <a:cs typeface="Calibri"/>
              </a:rPr>
              <a:t>1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7374" name="Rectangle 31"/>
          <p:cNvSpPr>
            <a:spLocks noChangeArrowheads="1"/>
          </p:cNvSpPr>
          <p:nvPr/>
        </p:nvSpPr>
        <p:spPr bwMode="auto">
          <a:xfrm>
            <a:off x="2286000" y="4953000"/>
            <a:ext cx="213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de-DE" sz="2000">
                <a:latin typeface="Calibri"/>
                <a:cs typeface="Calibri"/>
              </a:rPr>
              <a:t>0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7375" name="Rectangle 32"/>
          <p:cNvSpPr>
            <a:spLocks noChangeArrowheads="1"/>
          </p:cNvSpPr>
          <p:nvPr/>
        </p:nvSpPr>
        <p:spPr bwMode="auto">
          <a:xfrm>
            <a:off x="762000" y="4953000"/>
            <a:ext cx="1371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de-DE" sz="2000">
                <a:latin typeface="Calibri"/>
                <a:cs typeface="Calibri"/>
              </a:rPr>
              <a:t>Prob</a:t>
            </a:r>
            <a:endParaRPr lang="en-US" sz="2000">
              <a:latin typeface="Calibri"/>
              <a:cs typeface="Calibri"/>
            </a:endParaRPr>
          </a:p>
        </p:txBody>
      </p:sp>
      <p:sp>
        <p:nvSpPr>
          <p:cNvPr id="57376" name="Oval 33"/>
          <p:cNvSpPr>
            <a:spLocks noChangeArrowheads="1"/>
          </p:cNvSpPr>
          <p:nvPr/>
        </p:nvSpPr>
        <p:spPr bwMode="auto">
          <a:xfrm>
            <a:off x="5029200" y="2209800"/>
            <a:ext cx="381000" cy="381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77" name="Line 34"/>
          <p:cNvSpPr>
            <a:spLocks noChangeShapeType="1"/>
          </p:cNvSpPr>
          <p:nvPr/>
        </p:nvSpPr>
        <p:spPr bwMode="auto">
          <a:xfrm flipV="1">
            <a:off x="5224463" y="1876425"/>
            <a:ext cx="0" cy="304800"/>
          </a:xfrm>
          <a:prstGeom prst="line">
            <a:avLst/>
          </a:prstGeom>
          <a:noFill/>
          <a:ln w="9525">
            <a:solidFill>
              <a:srgbClr val="00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78" name="Line 35"/>
          <p:cNvSpPr>
            <a:spLocks noChangeShapeType="1"/>
          </p:cNvSpPr>
          <p:nvPr/>
        </p:nvSpPr>
        <p:spPr bwMode="auto">
          <a:xfrm>
            <a:off x="5219700" y="2586038"/>
            <a:ext cx="0" cy="2571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79" name="Line 36"/>
          <p:cNvSpPr>
            <a:spLocks noChangeShapeType="1"/>
          </p:cNvSpPr>
          <p:nvPr/>
        </p:nvSpPr>
        <p:spPr bwMode="auto">
          <a:xfrm>
            <a:off x="5414963" y="2400300"/>
            <a:ext cx="242887" cy="15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80" name="Line 37"/>
          <p:cNvSpPr>
            <a:spLocks noChangeShapeType="1"/>
          </p:cNvSpPr>
          <p:nvPr/>
        </p:nvSpPr>
        <p:spPr bwMode="auto">
          <a:xfrm flipH="1">
            <a:off x="4776788" y="2400300"/>
            <a:ext cx="24288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57381" name="Rectangle 38"/>
          <p:cNvSpPr>
            <a:spLocks noChangeArrowheads="1"/>
          </p:cNvSpPr>
          <p:nvPr/>
        </p:nvSpPr>
        <p:spPr bwMode="auto">
          <a:xfrm>
            <a:off x="4953000" y="3733800"/>
            <a:ext cx="533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2057400"/>
            <a:ext cx="3536186" cy="22663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38100"/>
            <a:ext cx="12192000" cy="1143000"/>
          </a:xfrm>
        </p:spPr>
        <p:txBody>
          <a:bodyPr/>
          <a:lstStyle/>
          <a:p>
            <a:r>
              <a:rPr lang="en-US" sz="4000" dirty="0">
                <a:latin typeface="Calibri"/>
                <a:ea typeface="ＭＳ Ｐゴシック" pitchFamily="34" charset="-128"/>
                <a:cs typeface="Calibri"/>
              </a:rPr>
              <a:t>Inference: Base Cases</a:t>
            </a:r>
          </a:p>
        </p:txBody>
      </p:sp>
      <p:sp>
        <p:nvSpPr>
          <p:cNvPr id="17" name="Oval 4"/>
          <p:cNvSpPr>
            <a:spLocks noChangeArrowheads="1"/>
          </p:cNvSpPr>
          <p:nvPr/>
        </p:nvSpPr>
        <p:spPr bwMode="auto">
          <a:xfrm>
            <a:off x="3733800" y="2895600"/>
            <a:ext cx="533400" cy="53340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E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sp>
        <p:nvSpPr>
          <p:cNvPr id="18" name="Oval 5"/>
          <p:cNvSpPr>
            <a:spLocks noChangeArrowheads="1"/>
          </p:cNvSpPr>
          <p:nvPr/>
        </p:nvSpPr>
        <p:spPr bwMode="auto">
          <a:xfrm>
            <a:off x="3733800" y="18288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cxnSp>
        <p:nvCxnSpPr>
          <p:cNvPr id="19" name="AutoShape 6"/>
          <p:cNvCxnSpPr>
            <a:cxnSpLocks noChangeShapeType="1"/>
            <a:stCxn id="18" idx="4"/>
            <a:endCxn id="17" idx="0"/>
          </p:cNvCxnSpPr>
          <p:nvPr/>
        </p:nvCxnSpPr>
        <p:spPr bwMode="auto">
          <a:xfrm>
            <a:off x="4000500" y="2376488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20" name="Picture 1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0" y="4419600"/>
            <a:ext cx="15097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Oval 38"/>
          <p:cNvSpPr>
            <a:spLocks noChangeArrowheads="1"/>
          </p:cNvSpPr>
          <p:nvPr/>
        </p:nvSpPr>
        <p:spPr bwMode="auto">
          <a:xfrm>
            <a:off x="10668000" y="2514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2</a:t>
            </a:r>
          </a:p>
        </p:txBody>
      </p:sp>
      <p:cxnSp>
        <p:nvCxnSpPr>
          <p:cNvPr id="22" name="AutoShape 39"/>
          <p:cNvCxnSpPr>
            <a:cxnSpLocks noChangeShapeType="1"/>
            <a:stCxn id="23" idx="6"/>
            <a:endCxn id="21" idx="2"/>
          </p:cNvCxnSpPr>
          <p:nvPr/>
        </p:nvCxnSpPr>
        <p:spPr bwMode="auto">
          <a:xfrm>
            <a:off x="10301288" y="2781300"/>
            <a:ext cx="352425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" name="Oval 40"/>
          <p:cNvSpPr>
            <a:spLocks noChangeArrowheads="1"/>
          </p:cNvSpPr>
          <p:nvPr/>
        </p:nvSpPr>
        <p:spPr bwMode="auto">
          <a:xfrm>
            <a:off x="9753600" y="2514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X</a:t>
            </a:r>
            <a:r>
              <a:rPr lang="en-US" sz="2400" baseline="-25000">
                <a:latin typeface="Calibri"/>
                <a:cs typeface="Calibri"/>
              </a:rPr>
              <a:t>1</a:t>
            </a:r>
          </a:p>
        </p:txBody>
      </p:sp>
      <p:pic>
        <p:nvPicPr>
          <p:cNvPr id="24" name="Picture 4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2675" y="4419600"/>
            <a:ext cx="1046162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50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181600"/>
            <a:ext cx="3027362" cy="23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46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6088063"/>
            <a:ext cx="1857375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9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600" y="5638800"/>
            <a:ext cx="1497012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4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187" y="5143500"/>
            <a:ext cx="2306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55" descr="txp_fi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5748338"/>
            <a:ext cx="22050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676400"/>
            <a:ext cx="2316609" cy="2133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2209799" cy="202050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4876800" y="4572000"/>
                <a:ext cx="190500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is a normalizing constant making prob. add up to 1.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4572000"/>
                <a:ext cx="1905000" cy="1477328"/>
              </a:xfrm>
              <a:prstGeom prst="rect">
                <a:avLst/>
              </a:prstGeom>
              <a:blipFill>
                <a:blip r:embed="rId18"/>
                <a:stretch>
                  <a:fillRect l="-2556" t="-2066" r="-2556" b="-5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2349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Passage of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97001"/>
            <a:ext cx="11404600" cy="4729164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Assume we have current belief P(X | evidence to date)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Then, after one time step passes: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Basic idea: beliefs get </a:t>
            </a:r>
            <a:r>
              <a:rPr lang="ja-JP" altLang="en-US" sz="2400" dirty="0">
                <a:latin typeface="Calibri"/>
                <a:cs typeface="Calibri"/>
              </a:rPr>
              <a:t>“</a:t>
            </a:r>
            <a:r>
              <a:rPr lang="en-US" sz="2400" dirty="0">
                <a:latin typeface="Calibri"/>
                <a:cs typeface="Calibri"/>
              </a:rPr>
              <a:t>pushed</a:t>
            </a:r>
            <a:r>
              <a:rPr lang="ja-JP" altLang="en-US" sz="2400" dirty="0">
                <a:latin typeface="Calibri"/>
                <a:cs typeface="Calibri"/>
              </a:rPr>
              <a:t>”</a:t>
            </a:r>
            <a:r>
              <a:rPr lang="en-US" sz="2400" dirty="0">
                <a:latin typeface="Calibri"/>
                <a:cs typeface="Calibri"/>
              </a:rPr>
              <a:t> through the transitions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With the </a:t>
            </a:r>
            <a:r>
              <a:rPr lang="ja-JP" altLang="en-US" sz="2000" dirty="0">
                <a:latin typeface="Calibri"/>
                <a:cs typeface="Calibri"/>
              </a:rPr>
              <a:t>“</a:t>
            </a:r>
            <a:r>
              <a:rPr lang="en-US" sz="2000" dirty="0">
                <a:latin typeface="Calibri"/>
                <a:cs typeface="Calibri"/>
              </a:rPr>
              <a:t>B</a:t>
            </a:r>
            <a:r>
              <a:rPr lang="ja-JP" altLang="en-US" sz="2000" dirty="0">
                <a:latin typeface="Calibri"/>
                <a:cs typeface="Calibri"/>
              </a:rPr>
              <a:t>”</a:t>
            </a:r>
            <a:r>
              <a:rPr lang="en-US" sz="2000" dirty="0">
                <a:latin typeface="Calibri"/>
                <a:cs typeface="Calibri"/>
              </a:rPr>
              <a:t> notation, we have to be careful about what time step t the belief is about, and what evidence it includes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pic>
        <p:nvPicPr>
          <p:cNvPr id="7" name="Picture 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057400"/>
            <a:ext cx="24526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22"/>
          <p:cNvGrpSpPr>
            <a:grpSpLocks/>
          </p:cNvGrpSpPr>
          <p:nvPr/>
        </p:nvGrpSpPr>
        <p:grpSpPr bwMode="auto">
          <a:xfrm>
            <a:off x="8991600" y="1585118"/>
            <a:ext cx="1901825" cy="700088"/>
            <a:chOff x="7848600" y="2362200"/>
            <a:chExt cx="758825" cy="279400"/>
          </a:xfrm>
        </p:grpSpPr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8327858" y="2362200"/>
              <a:ext cx="279567" cy="279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10" name="AutoShape 14"/>
            <p:cNvCxnSpPr>
              <a:cxnSpLocks noChangeShapeType="1"/>
              <a:stCxn id="11" idx="6"/>
              <a:endCxn id="9" idx="2"/>
            </p:cNvCxnSpPr>
            <p:nvPr/>
          </p:nvCxnSpPr>
          <p:spPr bwMode="auto">
            <a:xfrm>
              <a:off x="8135656" y="2501900"/>
              <a:ext cx="184714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Oval 15"/>
            <p:cNvSpPr>
              <a:spLocks noChangeArrowheads="1"/>
            </p:cNvSpPr>
            <p:nvPr/>
          </p:nvSpPr>
          <p:spPr bwMode="auto">
            <a:xfrm>
              <a:off x="7848600" y="2362200"/>
              <a:ext cx="279567" cy="279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>
                  <a:latin typeface="Calibri"/>
                  <a:cs typeface="Calibri"/>
                </a:rPr>
                <a:t>X</a:t>
              </a:r>
              <a:r>
                <a:rPr lang="en-US" sz="2400" baseline="-25000">
                  <a:latin typeface="Calibri"/>
                  <a:cs typeface="Calibri"/>
                </a:rPr>
                <a:t>1</a:t>
              </a:r>
            </a:p>
          </p:txBody>
        </p:sp>
      </p:grp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3416300"/>
            <a:ext cx="2870200" cy="681353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4267201"/>
            <a:ext cx="3962400" cy="650908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050" y="5029200"/>
            <a:ext cx="3460750" cy="660764"/>
          </a:xfrm>
          <a:prstGeom prst="rect">
            <a:avLst/>
          </a:prstGeom>
        </p:spPr>
      </p:pic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7848600" y="4191000"/>
            <a:ext cx="3657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Calibri"/>
                <a:cs typeface="Calibri"/>
              </a:rPr>
              <a:t>Or compactly: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4876800"/>
            <a:ext cx="3657600" cy="610873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68" y="3422650"/>
            <a:ext cx="2010032" cy="38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1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4333282"/>
            <a:ext cx="7772399" cy="2524718"/>
          </a:xfrm>
          <a:prstGeom prst="rect">
            <a:avLst/>
          </a:prstGeom>
        </p:spPr>
      </p:pic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Example: Passage of Time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534400" cy="4525963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As time passes, uncertainty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accumulates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graphicFrame>
        <p:nvGraphicFramePr>
          <p:cNvPr id="6451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1784211"/>
              </p:ext>
            </p:extLst>
          </p:nvPr>
        </p:nvGraphicFramePr>
        <p:xfrm>
          <a:off x="1127125" y="2041525"/>
          <a:ext cx="255905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57" name="Photo Editor Photo" r:id="rId4" imgW="3878916" imgH="2598645" progId="MSPhotoEd.3">
                  <p:embed/>
                </p:oleObj>
              </mc:Choice>
              <mc:Fallback>
                <p:oleObj name="Photo Editor Photo" r:id="rId4" imgW="3878916" imgH="2598645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65" t="1222" r="1474" b="1222"/>
                      <a:stretch>
                        <a:fillRect/>
                      </a:stretch>
                    </p:blipFill>
                    <p:spPr bwMode="auto">
                      <a:xfrm>
                        <a:off x="1127125" y="2041525"/>
                        <a:ext cx="2559050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037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586357"/>
              </p:ext>
            </p:extLst>
          </p:nvPr>
        </p:nvGraphicFramePr>
        <p:xfrm>
          <a:off x="4071937" y="2041525"/>
          <a:ext cx="2568575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58" name="Photo Editor Photo" r:id="rId6" imgW="3894157" imgH="2644369" progId="MSPhotoEd.3">
                  <p:embed/>
                </p:oleObj>
              </mc:Choice>
              <mc:Fallback>
                <p:oleObj name="Photo Editor Photo" r:id="rId6" imgW="3894157" imgH="2644369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019" t="1501" r="2078" b="2400"/>
                      <a:stretch>
                        <a:fillRect/>
                      </a:stretch>
                    </p:blipFill>
                    <p:spPr bwMode="auto">
                      <a:xfrm>
                        <a:off x="4071937" y="2041525"/>
                        <a:ext cx="2568575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037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3874072"/>
              </p:ext>
            </p:extLst>
          </p:nvPr>
        </p:nvGraphicFramePr>
        <p:xfrm>
          <a:off x="8078787" y="2041525"/>
          <a:ext cx="2589213" cy="175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659" name="Photo Editor Photo" r:id="rId8" imgW="3924640" imgH="2659048" progId="MSPhotoEd.3">
                  <p:embed/>
                </p:oleObj>
              </mc:Choice>
              <mc:Fallback>
                <p:oleObj name="Photo Editor Photo" r:id="rId8" imgW="3924640" imgH="2659048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59" t="1492" r="2426" b="2866"/>
                      <a:stretch>
                        <a:fillRect/>
                      </a:stretch>
                    </p:blipFill>
                    <p:spPr bwMode="auto">
                      <a:xfrm>
                        <a:off x="8078787" y="2041525"/>
                        <a:ext cx="2589213" cy="175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Text Box 7"/>
          <p:cNvSpPr txBox="1">
            <a:spLocks noChangeArrowheads="1"/>
          </p:cNvSpPr>
          <p:nvPr/>
        </p:nvSpPr>
        <p:spPr bwMode="auto">
          <a:xfrm>
            <a:off x="2057400" y="3717925"/>
            <a:ext cx="79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T = 1</a:t>
            </a:r>
          </a:p>
        </p:txBody>
      </p:sp>
      <p:sp>
        <p:nvSpPr>
          <p:cNvPr id="1210376" name="Text Box 8"/>
          <p:cNvSpPr txBox="1">
            <a:spLocks noChangeArrowheads="1"/>
          </p:cNvSpPr>
          <p:nvPr/>
        </p:nvSpPr>
        <p:spPr bwMode="auto">
          <a:xfrm>
            <a:off x="5029200" y="3717925"/>
            <a:ext cx="79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T = 2</a:t>
            </a:r>
          </a:p>
        </p:txBody>
      </p:sp>
      <p:sp>
        <p:nvSpPr>
          <p:cNvPr id="1210377" name="Text Box 9"/>
          <p:cNvSpPr txBox="1">
            <a:spLocks noChangeArrowheads="1"/>
          </p:cNvSpPr>
          <p:nvPr/>
        </p:nvSpPr>
        <p:spPr bwMode="auto">
          <a:xfrm>
            <a:off x="9072793" y="3717925"/>
            <a:ext cx="7937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T = 5</a:t>
            </a:r>
          </a:p>
        </p:txBody>
      </p:sp>
      <p:sp>
        <p:nvSpPr>
          <p:cNvPr id="64521" name="Text Box 10"/>
          <p:cNvSpPr txBox="1">
            <a:spLocks noChangeArrowheads="1"/>
          </p:cNvSpPr>
          <p:nvPr/>
        </p:nvSpPr>
        <p:spPr bwMode="auto">
          <a:xfrm>
            <a:off x="7391400" y="1447800"/>
            <a:ext cx="525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(Transition model: ghosts usually go clockwise)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0376" grpId="0"/>
      <p:bldP spid="121037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Observation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19200"/>
            <a:ext cx="11379200" cy="490696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Assume we have current belief P(X | previous evidence):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Then, after evidence comes in: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Or, compactly: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grpSp>
        <p:nvGrpSpPr>
          <p:cNvPr id="8" name="Group 19"/>
          <p:cNvGrpSpPr>
            <a:grpSpLocks/>
          </p:cNvGrpSpPr>
          <p:nvPr/>
        </p:nvGrpSpPr>
        <p:grpSpPr bwMode="auto">
          <a:xfrm>
            <a:off x="9144000" y="1143000"/>
            <a:ext cx="588962" cy="1766890"/>
            <a:chOff x="8173954" y="2209800"/>
            <a:chExt cx="284246" cy="852487"/>
          </a:xfrm>
        </p:grpSpPr>
        <p:sp>
          <p:nvSpPr>
            <p:cNvPr id="9" name="Oval 20"/>
            <p:cNvSpPr>
              <a:spLocks noChangeArrowheads="1"/>
            </p:cNvSpPr>
            <p:nvPr/>
          </p:nvSpPr>
          <p:spPr bwMode="auto">
            <a:xfrm>
              <a:off x="8173954" y="2778125"/>
              <a:ext cx="284246" cy="284162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E</a:t>
              </a:r>
              <a:r>
                <a:rPr lang="en-US" sz="2400" baseline="-25000" dirty="0">
                  <a:latin typeface="Calibri"/>
                  <a:cs typeface="Calibri"/>
                </a:rPr>
                <a:t>1</a:t>
              </a:r>
              <a:endParaRPr lang="en-US" sz="1400" baseline="-25000" dirty="0">
                <a:latin typeface="Calibri"/>
                <a:cs typeface="Calibri"/>
              </a:endParaRPr>
            </a:p>
          </p:txBody>
        </p:sp>
        <p:sp>
          <p:nvSpPr>
            <p:cNvPr id="10" name="Oval 22"/>
            <p:cNvSpPr>
              <a:spLocks noChangeArrowheads="1"/>
            </p:cNvSpPr>
            <p:nvPr/>
          </p:nvSpPr>
          <p:spPr bwMode="auto">
            <a:xfrm>
              <a:off x="8173954" y="2209800"/>
              <a:ext cx="284246" cy="2841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11" name="AutoShape 23"/>
            <p:cNvCxnSpPr>
              <a:cxnSpLocks noChangeShapeType="1"/>
              <a:stCxn id="10" idx="4"/>
              <a:endCxn id="9" idx="0"/>
            </p:cNvCxnSpPr>
            <p:nvPr/>
          </p:nvCxnSpPr>
          <p:spPr bwMode="auto">
            <a:xfrm>
              <a:off x="8316077" y="2501574"/>
              <a:ext cx="0" cy="26893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1219200"/>
            <a:ext cx="2209799" cy="2020506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828800"/>
            <a:ext cx="3625850" cy="367294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048000"/>
            <a:ext cx="2529703" cy="34925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3048000"/>
            <a:ext cx="4464050" cy="347726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581400"/>
            <a:ext cx="3733800" cy="394069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5029200"/>
            <a:ext cx="4153243" cy="349250"/>
          </a:xfrm>
          <a:prstGeom prst="rect">
            <a:avLst/>
          </a:prstGeom>
        </p:spPr>
      </p:pic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4343400"/>
            <a:ext cx="4800600" cy="349650"/>
          </a:xfrm>
          <a:prstGeom prst="rect">
            <a:avLst/>
          </a:prstGeom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172200"/>
            <a:ext cx="5029200" cy="350293"/>
          </a:xfrm>
          <a:prstGeom prst="rect">
            <a:avLst/>
          </a:prstGeom>
        </p:spPr>
      </p:pic>
      <p:sp>
        <p:nvSpPr>
          <p:cNvPr id="23" name="Content Placeholder 2"/>
          <p:cNvSpPr txBox="1">
            <a:spLocks/>
          </p:cNvSpPr>
          <p:nvPr/>
        </p:nvSpPr>
        <p:spPr bwMode="auto">
          <a:xfrm>
            <a:off x="7772400" y="5410200"/>
            <a:ext cx="4572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Basic idea: beliefs “reweighted” by likelihood of evidence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Unlike passage of time, we have to renormalize</a:t>
            </a:r>
          </a:p>
          <a:p>
            <a:endParaRPr 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387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Example: Observation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397001"/>
            <a:ext cx="10795000" cy="4729164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As we get observations, beliefs get reweighted, uncertainty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decreases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graphicFrame>
        <p:nvGraphicFramePr>
          <p:cNvPr id="6553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025901"/>
              </p:ext>
            </p:extLst>
          </p:nvPr>
        </p:nvGraphicFramePr>
        <p:xfrm>
          <a:off x="6553200" y="2514600"/>
          <a:ext cx="2505075" cy="1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95" name="Photo Editor Photo" r:id="rId4" imgW="3802710" imgH="2567619" progId="MSPhotoEd.3">
                  <p:embed/>
                </p:oleObj>
              </mc:Choice>
              <mc:Fallback>
                <p:oleObj name="Photo Editor Photo" r:id="rId4" imgW="3802710" imgH="2567619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514600"/>
                        <a:ext cx="2505075" cy="169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554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" t="905" r="2145" b="2351"/>
          <a:stretch>
            <a:fillRect/>
          </a:stretch>
        </p:blipFill>
        <p:spPr bwMode="auto">
          <a:xfrm>
            <a:off x="2994025" y="2517775"/>
            <a:ext cx="2492375" cy="169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1" name="Text Box 6"/>
          <p:cNvSpPr txBox="1">
            <a:spLocks noChangeArrowheads="1"/>
          </p:cNvSpPr>
          <p:nvPr/>
        </p:nvSpPr>
        <p:spPr bwMode="auto">
          <a:xfrm>
            <a:off x="3048000" y="4335462"/>
            <a:ext cx="2517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Before observation</a:t>
            </a:r>
          </a:p>
        </p:txBody>
      </p:sp>
      <p:sp>
        <p:nvSpPr>
          <p:cNvPr id="65542" name="Text Box 7"/>
          <p:cNvSpPr txBox="1">
            <a:spLocks noChangeArrowheads="1"/>
          </p:cNvSpPr>
          <p:nvPr/>
        </p:nvSpPr>
        <p:spPr bwMode="auto">
          <a:xfrm>
            <a:off x="6778625" y="4335462"/>
            <a:ext cx="25177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latin typeface="Calibri"/>
                <a:cs typeface="Calibri"/>
              </a:rPr>
              <a:t>After observation</a:t>
            </a:r>
          </a:p>
        </p:txBody>
      </p:sp>
      <p:pic>
        <p:nvPicPr>
          <p:cNvPr id="65543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775" y="5257800"/>
            <a:ext cx="2765425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4058769"/>
            <a:ext cx="2436812" cy="25218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03" y="4114800"/>
            <a:ext cx="2561219" cy="252471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0" y="-25400"/>
            <a:ext cx="9982200" cy="1143000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Weather HMM</a:t>
            </a:r>
          </a:p>
        </p:txBody>
      </p:sp>
      <p:cxnSp>
        <p:nvCxnSpPr>
          <p:cNvPr id="11" name="Straight Arrow Connector 10"/>
          <p:cNvCxnSpPr>
            <a:endCxn id="52" idx="2"/>
          </p:cNvCxnSpPr>
          <p:nvPr/>
        </p:nvCxnSpPr>
        <p:spPr>
          <a:xfrm>
            <a:off x="2133600" y="4327525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897914"/>
              </p:ext>
            </p:extLst>
          </p:nvPr>
        </p:nvGraphicFramePr>
        <p:xfrm>
          <a:off x="7543800" y="4251325"/>
          <a:ext cx="22098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70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lang="en-US" sz="1800" b="0" baseline="-250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lang="en-US" sz="1800" b="0" baseline="-250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t+1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P(R</a:t>
                      </a:r>
                      <a:r>
                        <a:rPr lang="en-US" sz="1800" b="0" baseline="-250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t+1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|R</a:t>
                      </a:r>
                      <a:r>
                        <a:rPr lang="en-US" sz="1800" b="0" baseline="-250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31" name="Straight Arrow Connector 30"/>
          <p:cNvCxnSpPr/>
          <p:nvPr/>
        </p:nvCxnSpPr>
        <p:spPr>
          <a:xfrm>
            <a:off x="3657600" y="4716463"/>
            <a:ext cx="0" cy="503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53" idx="2"/>
          </p:cNvCxnSpPr>
          <p:nvPr/>
        </p:nvCxnSpPr>
        <p:spPr>
          <a:xfrm flipV="1">
            <a:off x="4419600" y="4327525"/>
            <a:ext cx="533400" cy="79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943600" y="4724401"/>
            <a:ext cx="0" cy="5032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801442"/>
              </p:ext>
            </p:extLst>
          </p:nvPr>
        </p:nvGraphicFramePr>
        <p:xfrm>
          <a:off x="9906000" y="4251325"/>
          <a:ext cx="22098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70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lang="en-US" sz="1800" b="0" baseline="-250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baseline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lang="en-US" sz="1800" b="0" baseline="-250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</a:t>
                      </a:r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|R</a:t>
                      </a:r>
                      <a:r>
                        <a:rPr lang="en-US" sz="1800" b="0" baseline="-25000" dirty="0" err="1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+r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+u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-u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+u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0.2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-r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-u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0.8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" name="Oval 48"/>
          <p:cNvSpPr/>
          <p:nvPr/>
        </p:nvSpPr>
        <p:spPr>
          <a:xfrm>
            <a:off x="2667000" y="5241925"/>
            <a:ext cx="1981200" cy="76200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Umbrella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50" name="Oval 49"/>
          <p:cNvSpPr/>
          <p:nvPr/>
        </p:nvSpPr>
        <p:spPr>
          <a:xfrm>
            <a:off x="4953000" y="5241925"/>
            <a:ext cx="1981200" cy="762000"/>
          </a:xfrm>
          <a:prstGeom prst="ellipse">
            <a:avLst/>
          </a:prstGeom>
          <a:solidFill>
            <a:srgbClr val="BFBFBF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Umbrella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51" name="Oval 50"/>
          <p:cNvSpPr/>
          <p:nvPr/>
        </p:nvSpPr>
        <p:spPr>
          <a:xfrm>
            <a:off x="381000" y="3946525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Rain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0</a:t>
            </a:r>
          </a:p>
        </p:txBody>
      </p:sp>
      <p:sp>
        <p:nvSpPr>
          <p:cNvPr id="52" name="Oval 51"/>
          <p:cNvSpPr/>
          <p:nvPr/>
        </p:nvSpPr>
        <p:spPr>
          <a:xfrm>
            <a:off x="2667000" y="3946525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Rain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53" name="Oval 52"/>
          <p:cNvSpPr/>
          <p:nvPr/>
        </p:nvSpPr>
        <p:spPr>
          <a:xfrm>
            <a:off x="4953000" y="3946525"/>
            <a:ext cx="19812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en-US" dirty="0">
                <a:solidFill>
                  <a:srgbClr val="333399"/>
                </a:solidFill>
                <a:latin typeface="Calibri"/>
                <a:cs typeface="Calibri"/>
              </a:rPr>
              <a:t>Rain</a:t>
            </a:r>
            <a:r>
              <a:rPr lang="en-US" baseline="-25000" dirty="0">
                <a:solidFill>
                  <a:srgbClr val="333399"/>
                </a:solidFill>
                <a:latin typeface="Calibri"/>
                <a:cs typeface="Calibri"/>
              </a:rPr>
              <a:t>2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378" y="63500"/>
            <a:ext cx="2621611" cy="890016"/>
          </a:xfrm>
          <a:prstGeom prst="rect">
            <a:avLst/>
          </a:prstGeom>
        </p:spPr>
      </p:pic>
      <p:cxnSp>
        <p:nvCxnSpPr>
          <p:cNvPr id="58" name="Straight Arrow Connector 57"/>
          <p:cNvCxnSpPr/>
          <p:nvPr/>
        </p:nvCxnSpPr>
        <p:spPr>
          <a:xfrm>
            <a:off x="6934200" y="4327525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62000" y="2895600"/>
            <a:ext cx="1165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B(+r) = 0.5</a:t>
            </a:r>
          </a:p>
          <a:p>
            <a:r>
              <a:rPr lang="en-US" dirty="0">
                <a:latin typeface="Calibri"/>
                <a:cs typeface="Calibri"/>
              </a:rPr>
              <a:t>B(-r)  = 0.5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55405" y="1828800"/>
            <a:ext cx="1222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B’(+r) = 0.5</a:t>
            </a:r>
          </a:p>
          <a:p>
            <a:r>
              <a:rPr lang="en-US" dirty="0">
                <a:latin typeface="Calibri"/>
                <a:cs typeface="Calibri"/>
              </a:rPr>
              <a:t>B’(-r)  = 0.5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48000" y="2858869"/>
            <a:ext cx="1399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B(+r) = 0.818</a:t>
            </a:r>
          </a:p>
          <a:p>
            <a:r>
              <a:rPr lang="en-US" dirty="0">
                <a:latin typeface="Calibri"/>
                <a:cs typeface="Calibri"/>
              </a:rPr>
              <a:t>B(-r)  = 0.182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65205" y="1828800"/>
            <a:ext cx="1456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B’(+r) = 0.627</a:t>
            </a:r>
          </a:p>
          <a:p>
            <a:r>
              <a:rPr lang="en-US" dirty="0">
                <a:latin typeface="Calibri"/>
                <a:cs typeface="Calibri"/>
              </a:rPr>
              <a:t>B’(-r)  = 0.373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57800" y="2895600"/>
            <a:ext cx="13991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B(+r) = 0.883</a:t>
            </a:r>
          </a:p>
          <a:p>
            <a:r>
              <a:rPr lang="en-US" dirty="0">
                <a:latin typeface="Calibri"/>
                <a:cs typeface="Calibri"/>
              </a:rPr>
              <a:t>B(-r)  = 0.117</a:t>
            </a:r>
          </a:p>
        </p:txBody>
      </p:sp>
      <p:cxnSp>
        <p:nvCxnSpPr>
          <p:cNvPr id="32" name="Straight Arrow Connector 31"/>
          <p:cNvCxnSpPr>
            <a:stCxn id="3" idx="3"/>
            <a:endCxn id="27" idx="1"/>
          </p:cNvCxnSpPr>
          <p:nvPr/>
        </p:nvCxnSpPr>
        <p:spPr>
          <a:xfrm flipV="1">
            <a:off x="1927140" y="2151966"/>
            <a:ext cx="1128265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28" idx="0"/>
          </p:cNvCxnSpPr>
          <p:nvPr/>
        </p:nvCxnSpPr>
        <p:spPr>
          <a:xfrm flipH="1">
            <a:off x="3747564" y="2514600"/>
            <a:ext cx="62436" cy="3442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6019800" y="2514600"/>
            <a:ext cx="10376" cy="3442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8" idx="3"/>
            <a:endCxn id="29" idx="1"/>
          </p:cNvCxnSpPr>
          <p:nvPr/>
        </p:nvCxnSpPr>
        <p:spPr>
          <a:xfrm flipV="1">
            <a:off x="4447128" y="2151966"/>
            <a:ext cx="818077" cy="10300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80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The Forward Algorithm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219200"/>
            <a:ext cx="8458200" cy="4525963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We are given evidence at each time and want to know</a:t>
            </a: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We can derive the following updates</a:t>
            </a: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1216516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800475"/>
            <a:ext cx="31543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4" name="Picture 12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3260725"/>
            <a:ext cx="3468687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6518" name="Picture 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25" y="4632325"/>
            <a:ext cx="578167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6519" name="Picture 7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63" y="5470525"/>
            <a:ext cx="5840412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7" name="Picture 10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238" y="1905000"/>
            <a:ext cx="28225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8" name="AutoShape 11"/>
          <p:cNvSpPr>
            <a:spLocks noChangeArrowheads="1"/>
          </p:cNvSpPr>
          <p:nvPr/>
        </p:nvSpPr>
        <p:spPr bwMode="auto">
          <a:xfrm>
            <a:off x="8305800" y="2819400"/>
            <a:ext cx="3581400" cy="990600"/>
          </a:xfrm>
          <a:prstGeom prst="wedgeRectCallout">
            <a:avLst>
              <a:gd name="adj1" fmla="val -146411"/>
              <a:gd name="adj2" fmla="val 1067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dirty="0">
                <a:latin typeface="Calibri"/>
                <a:cs typeface="Calibri"/>
              </a:rPr>
              <a:t>We can normalize as we go if we want to have P(</a:t>
            </a:r>
            <a:r>
              <a:rPr lang="en-US" dirty="0" err="1">
                <a:latin typeface="Calibri"/>
                <a:cs typeface="Calibri"/>
              </a:rPr>
              <a:t>x|e</a:t>
            </a:r>
            <a:r>
              <a:rPr lang="en-US" dirty="0">
                <a:latin typeface="Calibri"/>
                <a:cs typeface="Calibri"/>
              </a:rPr>
              <a:t>) at each time step, or just once at the end…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Online Belief Updates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Every time step, we start with current P(X | evidence)</a:t>
            </a:r>
          </a:p>
          <a:p>
            <a:r>
              <a:rPr lang="en-US" sz="2400" dirty="0">
                <a:latin typeface="Calibri"/>
                <a:cs typeface="Calibri"/>
              </a:rPr>
              <a:t>We update for time: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We update for evidence: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The forward algorithm does both at once (and </a:t>
            </a:r>
            <a:r>
              <a:rPr lang="en-US" sz="2400" dirty="0" err="1">
                <a:latin typeface="Calibri"/>
                <a:cs typeface="Calibri"/>
              </a:rPr>
              <a:t>doesn</a:t>
            </a:r>
            <a:r>
              <a:rPr lang="ja-JP" altLang="en-US" sz="2400" dirty="0">
                <a:latin typeface="Calibri"/>
                <a:cs typeface="Calibri"/>
              </a:rPr>
              <a:t>’</a:t>
            </a:r>
            <a:r>
              <a:rPr lang="en-US" sz="2400" dirty="0">
                <a:latin typeface="Calibri"/>
                <a:cs typeface="Calibri"/>
              </a:rPr>
              <a:t>t normalize)</a:t>
            </a:r>
          </a:p>
          <a:p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5" name="Picture 1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740025"/>
            <a:ext cx="662940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945062"/>
            <a:ext cx="5114925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8991600" y="2338607"/>
            <a:ext cx="2133600" cy="785593"/>
            <a:chOff x="4800" y="1056"/>
            <a:chExt cx="912" cy="336"/>
          </a:xfrm>
        </p:grpSpPr>
        <p:sp>
          <p:nvSpPr>
            <p:cNvPr id="8" name="Oval 12"/>
            <p:cNvSpPr>
              <a:spLocks noChangeArrowheads="1"/>
            </p:cNvSpPr>
            <p:nvPr/>
          </p:nvSpPr>
          <p:spPr bwMode="auto">
            <a:xfrm>
              <a:off x="5376" y="1056"/>
              <a:ext cx="336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9" name="AutoShape 14"/>
            <p:cNvCxnSpPr>
              <a:cxnSpLocks noChangeShapeType="1"/>
              <a:stCxn id="10" idx="6"/>
              <a:endCxn id="8" idx="2"/>
            </p:cNvCxnSpPr>
            <p:nvPr/>
          </p:nvCxnSpPr>
          <p:spPr bwMode="auto">
            <a:xfrm>
              <a:off x="5145" y="1224"/>
              <a:ext cx="222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Oval 15"/>
            <p:cNvSpPr>
              <a:spLocks noChangeArrowheads="1"/>
            </p:cNvSpPr>
            <p:nvPr/>
          </p:nvSpPr>
          <p:spPr bwMode="auto">
            <a:xfrm>
              <a:off x="4800" y="1056"/>
              <a:ext cx="336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1</a:t>
              </a:r>
            </a:p>
          </p:txBody>
        </p:sp>
      </p:grpSp>
      <p:grpSp>
        <p:nvGrpSpPr>
          <p:cNvPr id="11" name="Group 25"/>
          <p:cNvGrpSpPr>
            <a:grpSpLocks/>
          </p:cNvGrpSpPr>
          <p:nvPr/>
        </p:nvGrpSpPr>
        <p:grpSpPr bwMode="auto">
          <a:xfrm>
            <a:off x="9525000" y="3657600"/>
            <a:ext cx="762000" cy="2285997"/>
            <a:chOff x="5256" y="2199"/>
            <a:chExt cx="336" cy="1008"/>
          </a:xfrm>
        </p:grpSpPr>
        <p:sp>
          <p:nvSpPr>
            <p:cNvPr id="12" name="Oval 18"/>
            <p:cNvSpPr>
              <a:spLocks noChangeArrowheads="1"/>
            </p:cNvSpPr>
            <p:nvPr/>
          </p:nvSpPr>
          <p:spPr bwMode="auto">
            <a:xfrm>
              <a:off x="5256" y="2199"/>
              <a:ext cx="336" cy="3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  <a:endParaRPr lang="en-US" sz="1400" baseline="-25000" dirty="0">
                <a:latin typeface="Calibri"/>
                <a:cs typeface="Calibri"/>
              </a:endParaRPr>
            </a:p>
          </p:txBody>
        </p:sp>
        <p:cxnSp>
          <p:nvCxnSpPr>
            <p:cNvPr id="13" name="AutoShape 19"/>
            <p:cNvCxnSpPr>
              <a:cxnSpLocks noChangeShapeType="1"/>
              <a:stCxn id="12" idx="4"/>
              <a:endCxn id="14" idx="0"/>
            </p:cNvCxnSpPr>
            <p:nvPr/>
          </p:nvCxnSpPr>
          <p:spPr bwMode="auto">
            <a:xfrm>
              <a:off x="5424" y="2544"/>
              <a:ext cx="0" cy="31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Oval 24"/>
            <p:cNvSpPr>
              <a:spLocks noChangeArrowheads="1"/>
            </p:cNvSpPr>
            <p:nvPr/>
          </p:nvSpPr>
          <p:spPr bwMode="auto">
            <a:xfrm>
              <a:off x="5256" y="2871"/>
              <a:ext cx="336" cy="336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E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  <a:endParaRPr lang="en-US" sz="1400" baseline="-25000" dirty="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1023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Pacman</a:t>
            </a:r>
            <a:r>
              <a:rPr lang="en-US" dirty="0"/>
              <a:t> – Sonar (P4)</a:t>
            </a:r>
          </a:p>
        </p:txBody>
      </p:sp>
      <p:pic>
        <p:nvPicPr>
          <p:cNvPr id="5" name="Picture 4" descr="Screen Shot 2014-08-21 at 7.49.2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058" y="1276007"/>
            <a:ext cx="6297884" cy="52771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85911" y="6507901"/>
            <a:ext cx="4400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Pacman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 – Sonar – No Beliefs(L14D1)]</a:t>
            </a:r>
          </a:p>
        </p:txBody>
      </p:sp>
    </p:spTree>
    <p:extLst>
      <p:ext uri="{BB962C8B-B14F-4D97-AF65-F5344CB8AC3E}">
        <p14:creationId xmlns:p14="http://schemas.microsoft.com/office/powerpoint/2010/main" val="22350255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Pacman</a:t>
            </a:r>
            <a:r>
              <a:rPr lang="en-US" dirty="0"/>
              <a:t> – Sonar (with beliefs)</a:t>
            </a:r>
          </a:p>
        </p:txBody>
      </p:sp>
      <p:pic>
        <p:nvPicPr>
          <p:cNvPr id="5" name="Pacman sonar (P4) -- with belie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0720" y="1219200"/>
            <a:ext cx="82905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87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Next Time: Particle Filtering and Applications of HMMs</a:t>
            </a:r>
          </a:p>
        </p:txBody>
      </p:sp>
    </p:spTree>
    <p:extLst>
      <p:ext uri="{BB962C8B-B14F-4D97-AF65-F5344CB8AC3E}">
        <p14:creationId xmlns:p14="http://schemas.microsoft.com/office/powerpoint/2010/main" val="5466679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  <p:tag name="FIRSTPABBEEL@W80480ZJATPT3PP7" val="410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 | y) = \frac{P(x, y)}{P(y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64"/>
  <p:tag name="PICTUREFILESIZE" val="1314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, y) = P(x | y) P(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8"/>
  <p:tag name="PICTUREFILESIZE" val="1045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: P(x, y) = P(x) 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54"/>
  <p:tag name="PICTUREFILESIZE" val="1242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,y,z : P(x, y | z) = P(x | z) P(y | z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24"/>
  <p:tag name="PICTUREFILESIZE" val="1794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newcommand{\indep}{{\;\bot\!\!\!\!\!\!\bot\;}} &#10;\begin{document}&#10;\[&#10;X \indep Y | Z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380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begin{eqnarray*}&#10;P(X_1, X_2, \ldots X_n) &amp; = &amp; P(X_1) P(X_2 | X_1) P(X_3|X_1,X_2) \ldots \\&#10;&amp; = &amp; \prod_{i=1}^n P(X_i | X_1, \ldots, X_{i-1})&#10;\end{eqnarray*}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41"/>
  <p:tag name="PICTUREFILESIZE" val="4129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61"/>
  <p:tag name="PICTUREFILESIZE" val="360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 | e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1350"/>
  <p:tag name="ORIGWIDTH" val="88"/>
  <p:tag name="PICTUREFILESIZE" val="483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2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1351"/>
  <p:tag name="ORIGWIDTH" val="61"/>
  <p:tag name="PICTUREFILESIZE" val="405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 | e_1) = P(x_1, e_1) / P(e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886"/>
  <p:tag name="ORIGWIDTH" val="269"/>
  <p:tag name="PICTUREFILESIZE" val="1177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P(x_1) P(e_1 | x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886"/>
  <p:tag name="ORIGWIDTH" val="165"/>
  <p:tag name="PICTUREFILESIZE" val="813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 \propto_{X_1} P(x_1, e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886"/>
  <p:tag name="ORIGWIDTH" val="133"/>
  <p:tag name="PICTUREFILESIZE" val="727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2) = \sum_{x_1} P(x_1, x_2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886"/>
  <p:tag name="ORIGWIDTH" val="205"/>
  <p:tag name="PICTUREFILESIZE" val="1269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sum_{x_1} P(x_1) P(x_2 | x_1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MAGNIFICATION" val="886"/>
  <p:tag name="ORIGWIDTH" val="196"/>
  <p:tag name="PICTUREFILESIZE" val="1277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[&#10;\textcolor{BrickRed}{B(X_t) = P(X_{t}|e_{1:t}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87"/>
  <p:tag name="PICTUREFILESIZE" val="1420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rickRed}{B(X)} \propto \textcolor{Orange}{P(e| X)} \textcolor{OliveGreen}{B'(X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11"/>
  <p:tag name="PICTUREFILESIZE" val="1995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def\argmax{\mathop{\rm arg\,max}}&#10;\begin{document}&#10;\[&#10;= \sum_{x_{t-1}} P(x_{t-1}, x_t, e_{1:t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10"/>
  <p:tag name="PICTUREFILESIZE" val="1196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P(x_t | e_{1:t}) \propto_X \textcolor{BrickRed}{P(x_t, e_{1:t}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MAGNIFICATION" val="1183"/>
  <p:tag name="ORIGWIDTH" val="231"/>
  <p:tag name="PICTUREFILESIZE" val="1965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= \sum_{x_{t-1}} \textcolor{BrickRed}{P(x_{t-1}, e_{1:t-1})} P(x_t | x_{t-1}) P(e_t | x_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63"/>
  <p:tag name="BOXHEIGHT" val="414"/>
  <p:tag name="BOXFONT" val="10"/>
  <p:tag name="BOXWRAP" val="False"/>
  <p:tag name="WORKAROUNDTRANSPARENCYBUG" val="False"/>
  <p:tag name="ALLOWFONTSUBSTITUTION" val="False"/>
  <p:tag name="BITMAPFORMAT" val="png16m"/>
  <p:tag name="ORIGWIDTH" val="385"/>
  <p:tag name="PICTUREFILESIZE" val="3587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= P(e_t | x_t) \sum_{x_{t-1}} P(x_t | x_{t-1})  \textcolor{BrickRed}{P(x_{t-1}, e_{1:t-1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63"/>
  <p:tag name="BOXHEIGHT" val="414"/>
  <p:tag name="BOXFONT" val="10"/>
  <p:tag name="BOXWRAP" val="False"/>
  <p:tag name="WORKAROUNDTRANSPARENCYBUG" val="False"/>
  <p:tag name="ALLOWFONTSUBSTITUTION" val="False"/>
  <p:tag name="BITMAPFORMAT" val="png16m"/>
  <p:tag name="ORIGWIDTH" val="389"/>
  <p:tag name="PICTUREFILESIZE" val="3605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B_t(X) = P(X_t | e_{1:t}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MAGNIFICATION" val="1182"/>
  <p:tag name="ORIGWIDTH" val="188"/>
  <p:tag name="PICTUREFILESIZE" val="1413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[&#10;\textcolor{OliveGreen}{P(x_{t}|e_{1:t-1})} = \sum_{x_{t-1}}  \textcolor{BrickRed}{P(x_{t-1}|e_{1:t-1})} \cdot P(x_{t}| x_{t-1}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43"/>
  <p:tag name="PICTUREFILESIZE" val="4022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[&#10;\textcolor{BrickRed}{P(x_{t}|e_{1:t})} \propto_X \textcolor{OliveGreen}{P(x_{t}|e_{1:t-1})}\cdot P(e_{t}| x_{t}) 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3"/>
  <p:tag name="PICTUREFILESIZE" val="28347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71041</TotalTime>
  <Words>1396</Words>
  <Application>Microsoft Office PowerPoint</Application>
  <PresentationFormat>Widescreen</PresentationFormat>
  <Paragraphs>431</Paragraphs>
  <Slides>34</Slides>
  <Notes>17</Notes>
  <HiddenSlides>2</HiddenSlides>
  <MMClips>3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ＭＳ Ｐゴシック</vt:lpstr>
      <vt:lpstr>Arial</vt:lpstr>
      <vt:lpstr>Calibri</vt:lpstr>
      <vt:lpstr>Cambria Math</vt:lpstr>
      <vt:lpstr>Symbol</vt:lpstr>
      <vt:lpstr>Wingdings</vt:lpstr>
      <vt:lpstr>dan-berkeley-nlp-v1</vt:lpstr>
      <vt:lpstr>Photo Editor Photo</vt:lpstr>
      <vt:lpstr>CAP 5636 – Advanced Artificial Intelligence </vt:lpstr>
      <vt:lpstr>Pacman – Sonar (P4)</vt:lpstr>
      <vt:lpstr>Video of Demo Pacman – Sonar (no beliefs)</vt:lpstr>
      <vt:lpstr>Probability Recap</vt:lpstr>
      <vt:lpstr>Hidden Markov Models</vt:lpstr>
      <vt:lpstr>Hidden Markov Models</vt:lpstr>
      <vt:lpstr>Example: Weather HMM</vt:lpstr>
      <vt:lpstr>Example: Ghostbusters HMM</vt:lpstr>
      <vt:lpstr>Video of Demo Ghostbusters – Circular Dynamics -- HMM</vt:lpstr>
      <vt:lpstr>Joint Distribution of an HMM</vt:lpstr>
      <vt:lpstr>Chain Rule and HMMs</vt:lpstr>
      <vt:lpstr>Chain Rule and HMMs</vt:lpstr>
      <vt:lpstr>Implied Conditional Independencies</vt:lpstr>
      <vt:lpstr>Markov Models Recap</vt:lpstr>
      <vt:lpstr>Conditional Independence</vt:lpstr>
      <vt:lpstr>Real HMM Examples</vt:lpstr>
      <vt:lpstr>Filtering / Monitoring</vt:lpstr>
      <vt:lpstr>Example: Robot Localization</vt:lpstr>
      <vt:lpstr>Example: Robot Localization</vt:lpstr>
      <vt:lpstr>Example: Robot Localization</vt:lpstr>
      <vt:lpstr>Example: Robot Localization</vt:lpstr>
      <vt:lpstr>Example: Robot Localization</vt:lpstr>
      <vt:lpstr>Example: Robot Localization</vt:lpstr>
      <vt:lpstr>Inference: Base Cases</vt:lpstr>
      <vt:lpstr>Passage of Time</vt:lpstr>
      <vt:lpstr>Example: Passage of Time</vt:lpstr>
      <vt:lpstr>Observation</vt:lpstr>
      <vt:lpstr>Example: Observation</vt:lpstr>
      <vt:lpstr>Example: Weather HMM</vt:lpstr>
      <vt:lpstr>The Forward Algorithm</vt:lpstr>
      <vt:lpstr>Online Belief Updates</vt:lpstr>
      <vt:lpstr>Pacman – Sonar (P4)</vt:lpstr>
      <vt:lpstr>Video of Demo Pacman – Sonar (with beliefs)</vt:lpstr>
      <vt:lpstr>Next Time: Particle Filtering and Applications of HMMs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4104</cp:revision>
  <cp:lastPrinted>2013-10-31T08:16:55Z</cp:lastPrinted>
  <dcterms:created xsi:type="dcterms:W3CDTF">2004-08-27T04:16:05Z</dcterms:created>
  <dcterms:modified xsi:type="dcterms:W3CDTF">2016-10-25T17:05:29Z</dcterms:modified>
</cp:coreProperties>
</file>